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113.xml" ContentType="application/vnd.openxmlformats-officedocument.presentationml.slide+xml"/>
  <Override PartName="/ppt/slides/slide142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129.xml" ContentType="application/vnd.openxmlformats-officedocument.presentationml.slide+xml"/>
  <Override PartName="/ppt/slides/slide99.xml" ContentType="application/vnd.openxmlformats-officedocument.presentationml.slide+xml"/>
  <Override PartName="/ppt/slides/slide118.xml" ContentType="application/vnd.openxmlformats-officedocument.presentationml.slide+xml"/>
  <Override PartName="/ppt/slides/slide136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slides/slide125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32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s/slide119.xml" ContentType="application/vnd.openxmlformats-officedocument.presentationml.slide+xml"/>
  <Override PartName="/ppt/slides/slide139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108.xml" ContentType="application/vnd.openxmlformats-officedocument.presentationml.slide+xml"/>
  <Override PartName="/ppt/slides/slide117.xml" ContentType="application/vnd.openxmlformats-officedocument.presentationml.slide+xml"/>
  <Override PartName="/ppt/slides/slide126.xml" ContentType="application/vnd.openxmlformats-officedocument.presentationml.slide+xml"/>
  <Override PartName="/ppt/slides/slide128.xml" ContentType="application/vnd.openxmlformats-officedocument.presentationml.slide+xml"/>
  <Override PartName="/ppt/slides/slide137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6.xml" ContentType="application/vnd.openxmlformats-officedocument.presentationml.slide+xml"/>
  <Override PartName="/ppt/slides/slide115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s/slide140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138.xml" ContentType="application/vnd.openxmlformats-officedocument.presentationml.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127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s/slide134.xml" ContentType="application/vnd.openxmlformats-officedocument.presentationml.slide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slides/slide141.xml" ContentType="application/vnd.openxmlformats-officedocument.presentationml.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30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8" r:id="rId1"/>
  </p:sldMasterIdLst>
  <p:sldIdLst>
    <p:sldId id="259" r:id="rId2"/>
    <p:sldId id="333" r:id="rId3"/>
    <p:sldId id="332" r:id="rId4"/>
    <p:sldId id="331" r:id="rId5"/>
    <p:sldId id="330" r:id="rId6"/>
    <p:sldId id="329" r:id="rId7"/>
    <p:sldId id="328" r:id="rId8"/>
    <p:sldId id="327" r:id="rId9"/>
    <p:sldId id="294" r:id="rId10"/>
    <p:sldId id="292" r:id="rId11"/>
    <p:sldId id="291" r:id="rId12"/>
    <p:sldId id="290" r:id="rId13"/>
    <p:sldId id="340" r:id="rId14"/>
    <p:sldId id="337" r:id="rId15"/>
    <p:sldId id="335" r:id="rId16"/>
    <p:sldId id="334" r:id="rId17"/>
    <p:sldId id="336" r:id="rId18"/>
    <p:sldId id="339" r:id="rId19"/>
    <p:sldId id="289" r:id="rId20"/>
    <p:sldId id="341" r:id="rId21"/>
    <p:sldId id="269" r:id="rId22"/>
    <p:sldId id="268" r:id="rId23"/>
    <p:sldId id="267" r:id="rId24"/>
    <p:sldId id="266" r:id="rId25"/>
    <p:sldId id="265" r:id="rId26"/>
    <p:sldId id="264" r:id="rId27"/>
    <p:sldId id="279" r:id="rId28"/>
    <p:sldId id="280" r:id="rId29"/>
    <p:sldId id="278" r:id="rId30"/>
    <p:sldId id="277" r:id="rId31"/>
    <p:sldId id="284" r:id="rId32"/>
    <p:sldId id="283" r:id="rId33"/>
    <p:sldId id="263" r:id="rId34"/>
    <p:sldId id="262" r:id="rId35"/>
    <p:sldId id="261" r:id="rId36"/>
    <p:sldId id="272" r:id="rId37"/>
    <p:sldId id="271" r:id="rId38"/>
    <p:sldId id="270" r:id="rId39"/>
    <p:sldId id="260" r:id="rId40"/>
    <p:sldId id="258" r:id="rId41"/>
    <p:sldId id="276" r:id="rId42"/>
    <p:sldId id="275" r:id="rId43"/>
    <p:sldId id="274" r:id="rId44"/>
    <p:sldId id="282" r:id="rId45"/>
    <p:sldId id="281" r:id="rId46"/>
    <p:sldId id="302" r:id="rId47"/>
    <p:sldId id="285" r:id="rId48"/>
    <p:sldId id="301" r:id="rId49"/>
    <p:sldId id="300" r:id="rId50"/>
    <p:sldId id="299" r:id="rId51"/>
    <p:sldId id="298" r:id="rId52"/>
    <p:sldId id="297" r:id="rId53"/>
    <p:sldId id="296" r:id="rId54"/>
    <p:sldId id="295" r:id="rId55"/>
    <p:sldId id="286" r:id="rId56"/>
    <p:sldId id="288" r:id="rId57"/>
    <p:sldId id="287" r:id="rId58"/>
    <p:sldId id="303" r:id="rId59"/>
    <p:sldId id="304" r:id="rId60"/>
    <p:sldId id="308" r:id="rId61"/>
    <p:sldId id="307" r:id="rId62"/>
    <p:sldId id="306" r:id="rId63"/>
    <p:sldId id="305" r:id="rId64"/>
    <p:sldId id="313" r:id="rId65"/>
    <p:sldId id="312" r:id="rId66"/>
    <p:sldId id="311" r:id="rId67"/>
    <p:sldId id="310" r:id="rId68"/>
    <p:sldId id="317" r:id="rId69"/>
    <p:sldId id="318" r:id="rId70"/>
    <p:sldId id="309" r:id="rId71"/>
    <p:sldId id="319" r:id="rId72"/>
    <p:sldId id="316" r:id="rId73"/>
    <p:sldId id="315" r:id="rId74"/>
    <p:sldId id="314" r:id="rId75"/>
    <p:sldId id="273" r:id="rId76"/>
    <p:sldId id="320" r:id="rId77"/>
    <p:sldId id="324" r:id="rId78"/>
    <p:sldId id="323" r:id="rId79"/>
    <p:sldId id="389" r:id="rId80"/>
    <p:sldId id="390" r:id="rId81"/>
    <p:sldId id="391" r:id="rId82"/>
    <p:sldId id="400" r:id="rId83"/>
    <p:sldId id="399" r:id="rId84"/>
    <p:sldId id="398" r:id="rId85"/>
    <p:sldId id="325" r:id="rId86"/>
    <p:sldId id="322" r:id="rId87"/>
    <p:sldId id="326" r:id="rId88"/>
    <p:sldId id="321" r:id="rId89"/>
    <p:sldId id="347" r:id="rId90"/>
    <p:sldId id="342" r:id="rId91"/>
    <p:sldId id="346" r:id="rId92"/>
    <p:sldId id="348" r:id="rId93"/>
    <p:sldId id="345" r:id="rId94"/>
    <p:sldId id="344" r:id="rId95"/>
    <p:sldId id="353" r:id="rId96"/>
    <p:sldId id="352" r:id="rId97"/>
    <p:sldId id="351" r:id="rId98"/>
    <p:sldId id="358" r:id="rId99"/>
    <p:sldId id="357" r:id="rId100"/>
    <p:sldId id="356" r:id="rId101"/>
    <p:sldId id="355" r:id="rId102"/>
    <p:sldId id="354" r:id="rId103"/>
    <p:sldId id="350" r:id="rId104"/>
    <p:sldId id="349" r:id="rId105"/>
    <p:sldId id="363" r:id="rId106"/>
    <p:sldId id="362" r:id="rId107"/>
    <p:sldId id="361" r:id="rId108"/>
    <p:sldId id="360" r:id="rId109"/>
    <p:sldId id="359" r:id="rId110"/>
    <p:sldId id="343" r:id="rId111"/>
    <p:sldId id="369" r:id="rId112"/>
    <p:sldId id="364" r:id="rId113"/>
    <p:sldId id="370" r:id="rId114"/>
    <p:sldId id="368" r:id="rId115"/>
    <p:sldId id="367" r:id="rId116"/>
    <p:sldId id="374" r:id="rId117"/>
    <p:sldId id="373" r:id="rId118"/>
    <p:sldId id="378" r:id="rId119"/>
    <p:sldId id="372" r:id="rId120"/>
    <p:sldId id="377" r:id="rId121"/>
    <p:sldId id="376" r:id="rId122"/>
    <p:sldId id="371" r:id="rId123"/>
    <p:sldId id="375" r:id="rId124"/>
    <p:sldId id="366" r:id="rId125"/>
    <p:sldId id="379" r:id="rId126"/>
    <p:sldId id="365" r:id="rId127"/>
    <p:sldId id="380" r:id="rId128"/>
    <p:sldId id="386" r:id="rId129"/>
    <p:sldId id="397" r:id="rId130"/>
    <p:sldId id="387" r:id="rId131"/>
    <p:sldId id="381" r:id="rId132"/>
    <p:sldId id="385" r:id="rId133"/>
    <p:sldId id="384" r:id="rId134"/>
    <p:sldId id="396" r:id="rId135"/>
    <p:sldId id="383" r:id="rId136"/>
    <p:sldId id="394" r:id="rId137"/>
    <p:sldId id="388" r:id="rId138"/>
    <p:sldId id="382" r:id="rId139"/>
    <p:sldId id="392" r:id="rId140"/>
    <p:sldId id="393" r:id="rId141"/>
    <p:sldId id="401" r:id="rId142"/>
    <p:sldId id="402" r:id="rId143"/>
  </p:sldIdLst>
  <p:sldSz cx="9144000" cy="6858000" type="screen4x3"/>
  <p:notesSz cx="7099300" cy="10234613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89595" autoAdjust="0"/>
  </p:normalViewPr>
  <p:slideViewPr>
    <p:cSldViewPr>
      <p:cViewPr varScale="1">
        <p:scale>
          <a:sx n="66" d="100"/>
          <a:sy n="66" d="100"/>
        </p:scale>
        <p:origin x="-148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presProps" Target="presProp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137" Type="http://schemas.openxmlformats.org/officeDocument/2006/relationships/slide" Target="slides/slide13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40" Type="http://schemas.openxmlformats.org/officeDocument/2006/relationships/slide" Target="slides/slide139.xml"/><Relationship Id="rId14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43" Type="http://schemas.openxmlformats.org/officeDocument/2006/relationships/slide" Target="slides/slide14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Libro1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Libro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ES"/>
  <c:chart>
    <c:autoTitleDeleted val="1"/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Hoja1!$C$9</c:f>
              <c:strCache>
                <c:ptCount val="1"/>
              </c:strCache>
            </c:strRef>
          </c:tx>
          <c:dLbls>
            <c:txPr>
              <a:bodyPr/>
              <a:lstStyle/>
              <a:p>
                <a:pPr>
                  <a:defRPr lang="es-MX"/>
                </a:pPr>
                <a:endParaRPr lang="es-ES"/>
              </a:p>
            </c:txPr>
            <c:showVal val="1"/>
          </c:dLbls>
          <c:cat>
            <c:numRef>
              <c:f>Hoja1!$B$10:$B$17</c:f>
              <c:numCache>
                <c:formatCode>General</c:formatCode>
                <c:ptCount val="8"/>
              </c:numCache>
            </c:numRef>
          </c:cat>
          <c:val>
            <c:numRef>
              <c:f>Hoja1!$C$10:$C$17</c:f>
              <c:numCache>
                <c:formatCode>General</c:formatCode>
                <c:ptCount val="8"/>
              </c:numCache>
            </c:numRef>
          </c:val>
        </c:ser>
        <c:ser>
          <c:idx val="2"/>
          <c:order val="1"/>
          <c:tx>
            <c:strRef>
              <c:f>Hoja1!$E$9</c:f>
              <c:strCache>
                <c:ptCount val="1"/>
              </c:strCache>
            </c:strRef>
          </c:tx>
          <c:spPr>
            <a:solidFill>
              <a:schemeClr val="accent2"/>
            </a:solidFill>
          </c:spPr>
          <c:dPt>
            <c:idx val="1"/>
            <c:spPr>
              <a:solidFill>
                <a:schemeClr val="bg2">
                  <a:lumMod val="50000"/>
                </a:schemeClr>
              </a:solidFill>
            </c:spPr>
          </c:dPt>
          <c:dPt>
            <c:idx val="2"/>
            <c:spPr>
              <a:solidFill>
                <a:schemeClr val="accent6">
                  <a:lumMod val="75000"/>
                </a:schemeClr>
              </a:solidFill>
            </c:spPr>
          </c:dPt>
          <c:dPt>
            <c:idx val="3"/>
            <c:spPr>
              <a:solidFill>
                <a:schemeClr val="tx2">
                  <a:lumMod val="75000"/>
                </a:schemeClr>
              </a:solidFill>
            </c:spPr>
          </c:dPt>
          <c:dPt>
            <c:idx val="4"/>
            <c:spPr>
              <a:solidFill>
                <a:srgbClr val="92D050"/>
              </a:solidFill>
            </c:spPr>
          </c:dPt>
          <c:dPt>
            <c:idx val="5"/>
            <c:spPr>
              <a:solidFill>
                <a:srgbClr val="7030A0"/>
              </a:solidFill>
            </c:spPr>
          </c:dPt>
          <c:dPt>
            <c:idx val="6"/>
            <c:spPr>
              <a:solidFill>
                <a:srgbClr val="FFFF00"/>
              </a:solidFill>
            </c:spPr>
          </c:dPt>
          <c:dPt>
            <c:idx val="7"/>
            <c:spPr>
              <a:solidFill>
                <a:schemeClr val="accent5">
                  <a:lumMod val="75000"/>
                </a:schemeClr>
              </a:solidFill>
            </c:spPr>
          </c:dPt>
          <c:dLbls>
            <c:txPr>
              <a:bodyPr/>
              <a:lstStyle/>
              <a:p>
                <a:pPr>
                  <a:defRPr lang="es-MX"/>
                </a:pPr>
                <a:endParaRPr lang="es-ES"/>
              </a:p>
            </c:txPr>
            <c:showVal val="1"/>
          </c:dLbls>
          <c:cat>
            <c:numRef>
              <c:f>Hoja1!$B$10:$B$17</c:f>
              <c:numCache>
                <c:formatCode>General</c:formatCode>
                <c:ptCount val="8"/>
              </c:numCache>
            </c:numRef>
          </c:cat>
          <c:val>
            <c:numRef>
              <c:f>Hoja1!$E$10:$E$17</c:f>
              <c:numCache>
                <c:formatCode>"$"#,##0.00;[Red]\-"$"#,##0.00</c:formatCode>
                <c:ptCount val="8"/>
                <c:pt idx="0">
                  <c:v>3876</c:v>
                </c:pt>
                <c:pt idx="1">
                  <c:v>604</c:v>
                </c:pt>
                <c:pt idx="2">
                  <c:v>14432.73000000001</c:v>
                </c:pt>
                <c:pt idx="3">
                  <c:v>177</c:v>
                </c:pt>
                <c:pt idx="4">
                  <c:v>128528.2</c:v>
                </c:pt>
                <c:pt idx="5">
                  <c:v>1966.33</c:v>
                </c:pt>
                <c:pt idx="6">
                  <c:v>2923</c:v>
                </c:pt>
                <c:pt idx="7">
                  <c:v>152507.26</c:v>
                </c:pt>
              </c:numCache>
            </c:numRef>
          </c:val>
        </c:ser>
        <c:dLbls>
          <c:showVal val="1"/>
        </c:dLbls>
        <c:gapWidth val="75"/>
        <c:shape val="box"/>
        <c:axId val="56255232"/>
        <c:axId val="56256768"/>
        <c:axId val="0"/>
      </c:bar3DChart>
      <c:catAx>
        <c:axId val="56255232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lang="es-MX"/>
            </a:pPr>
            <a:endParaRPr lang="es-ES"/>
          </a:p>
        </c:txPr>
        <c:crossAx val="56256768"/>
        <c:crosses val="autoZero"/>
        <c:auto val="1"/>
        <c:lblAlgn val="ctr"/>
        <c:lblOffset val="100"/>
      </c:catAx>
      <c:valAx>
        <c:axId val="56256768"/>
        <c:scaling>
          <c:orientation val="minMax"/>
        </c:scaling>
        <c:delete val="1"/>
        <c:axPos val="l"/>
        <c:numFmt formatCode="General" sourceLinked="1"/>
        <c:majorTickMark val="none"/>
        <c:tickLblPos val="nextTo"/>
        <c:crossAx val="56255232"/>
        <c:crosses val="autoZero"/>
        <c:crossBetween val="between"/>
      </c:valAx>
    </c:plotArea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ES"/>
  <c:chart>
    <c:view3D>
      <c:rAngAx val="1"/>
    </c:view3D>
    <c:plotArea>
      <c:layout/>
      <c:bar3DChart>
        <c:barDir val="bar"/>
        <c:grouping val="stacked"/>
        <c:ser>
          <c:idx val="0"/>
          <c:order val="0"/>
          <c:dPt>
            <c:idx val="0"/>
            <c:spPr>
              <a:solidFill>
                <a:srgbClr val="92D050"/>
              </a:solidFill>
            </c:spPr>
          </c:dPt>
          <c:dPt>
            <c:idx val="1"/>
            <c:spPr>
              <a:solidFill>
                <a:schemeClr val="accent5">
                  <a:lumMod val="75000"/>
                </a:schemeClr>
              </a:solidFill>
            </c:spPr>
          </c:dPt>
          <c:dPt>
            <c:idx val="2"/>
            <c:spPr>
              <a:solidFill>
                <a:schemeClr val="accent6">
                  <a:lumMod val="75000"/>
                </a:schemeClr>
              </a:solidFill>
            </c:spPr>
          </c:dPt>
          <c:dPt>
            <c:idx val="3"/>
            <c:spPr>
              <a:solidFill>
                <a:srgbClr val="7030A0"/>
              </a:solidFill>
            </c:spPr>
          </c:dPt>
          <c:dPt>
            <c:idx val="4"/>
            <c:spPr>
              <a:solidFill>
                <a:srgbClr val="FF0000"/>
              </a:solidFill>
            </c:spPr>
          </c:dPt>
          <c:dPt>
            <c:idx val="5"/>
            <c:spPr>
              <a:solidFill>
                <a:srgbClr val="00B0F0"/>
              </a:solidFill>
            </c:spPr>
          </c:dPt>
          <c:dPt>
            <c:idx val="6"/>
            <c:spPr>
              <a:solidFill>
                <a:srgbClr val="FFC000"/>
              </a:solidFill>
            </c:spPr>
          </c:dPt>
          <c:cat>
            <c:strRef>
              <c:f>Hoja1!$K$14:$K$21</c:f>
              <c:strCache>
                <c:ptCount val="7"/>
                <c:pt idx="1">
                  <c:v>SEÑORA</c:v>
                </c:pt>
                <c:pt idx="2">
                  <c:v>SEÑORITA</c:v>
                </c:pt>
                <c:pt idx="3">
                  <c:v>JOVEN </c:v>
                </c:pt>
                <c:pt idx="4">
                  <c:v>ANGELITO </c:v>
                </c:pt>
                <c:pt idx="5">
                  <c:v>MIEMBRO </c:v>
                </c:pt>
                <c:pt idx="6">
                  <c:v>FETO </c:v>
                </c:pt>
              </c:strCache>
            </c:strRef>
          </c:cat>
          <c:val>
            <c:numRef>
              <c:f>Hoja1!$L$14:$L$21</c:f>
              <c:numCache>
                <c:formatCode>General</c:formatCode>
                <c:ptCount val="8"/>
                <c:pt idx="0">
                  <c:v>19</c:v>
                </c:pt>
                <c:pt idx="1">
                  <c:v>11</c:v>
                </c:pt>
                <c:pt idx="2">
                  <c:v>2</c:v>
                </c:pt>
                <c:pt idx="3">
                  <c:v>3</c:v>
                </c:pt>
                <c:pt idx="4">
                  <c:v>1</c:v>
                </c:pt>
                <c:pt idx="5">
                  <c:v>1</c:v>
                </c:pt>
              </c:numCache>
            </c:numRef>
          </c:val>
        </c:ser>
        <c:shape val="box"/>
        <c:axId val="56501376"/>
        <c:axId val="56502912"/>
        <c:axId val="0"/>
      </c:bar3DChart>
      <c:catAx>
        <c:axId val="56501376"/>
        <c:scaling>
          <c:orientation val="minMax"/>
        </c:scaling>
        <c:axPos val="l"/>
        <c:tickLblPos val="nextTo"/>
        <c:txPr>
          <a:bodyPr/>
          <a:lstStyle/>
          <a:p>
            <a:pPr>
              <a:defRPr lang="es-MX"/>
            </a:pPr>
            <a:endParaRPr lang="es-ES"/>
          </a:p>
        </c:txPr>
        <c:crossAx val="56502912"/>
        <c:crosses val="autoZero"/>
        <c:auto val="1"/>
        <c:lblAlgn val="ctr"/>
        <c:lblOffset val="100"/>
      </c:catAx>
      <c:valAx>
        <c:axId val="56502912"/>
        <c:scaling>
          <c:orientation val="minMax"/>
        </c:scaling>
        <c:axPos val="b"/>
        <c:majorGridlines/>
        <c:numFmt formatCode="General" sourceLinked="1"/>
        <c:tickLblPos val="nextTo"/>
        <c:txPr>
          <a:bodyPr/>
          <a:lstStyle/>
          <a:p>
            <a:pPr>
              <a:defRPr lang="es-MX"/>
            </a:pPr>
            <a:endParaRPr lang="es-ES"/>
          </a:p>
        </c:txPr>
        <c:crossAx val="56501376"/>
        <c:crosses val="autoZero"/>
        <c:crossBetween val="between"/>
      </c:valAx>
    </c:plotArea>
    <c:plotVisOnly val="1"/>
  </c:chart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dondear rectángulo de esquina diagonal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Título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10" name="9 Marcador de fecha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2B753BBC-9E23-44D3-8A7D-BF1B1D1D924C}" type="datetimeFigureOut">
              <a:rPr lang="es-MX" smtClean="0"/>
              <a:pPr/>
              <a:t>18/06/2013</a:t>
            </a:fld>
            <a:endParaRPr lang="es-MX"/>
          </a:p>
        </p:txBody>
      </p:sp>
      <p:sp>
        <p:nvSpPr>
          <p:cNvPr id="11" name="10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25C03F12-15CC-4045-A3C9-9C05439E90DD}" type="slidenum">
              <a:rPr lang="es-MX" smtClean="0"/>
              <a:pPr/>
              <a:t>‹Nº›</a:t>
            </a:fld>
            <a:endParaRPr lang="es-MX"/>
          </a:p>
        </p:txBody>
      </p:sp>
      <p:sp>
        <p:nvSpPr>
          <p:cNvPr id="12" name="11 Marcador de pie de página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s-MX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B753BBC-9E23-44D3-8A7D-BF1B1D1D924C}" type="datetimeFigureOut">
              <a:rPr lang="es-MX" smtClean="0"/>
              <a:pPr/>
              <a:t>18/06/2013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5C03F12-15CC-4045-A3C9-9C05439E90DD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B753BBC-9E23-44D3-8A7D-BF1B1D1D924C}" type="datetimeFigureOut">
              <a:rPr lang="es-MX" smtClean="0"/>
              <a:pPr/>
              <a:t>18/06/2013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5C03F12-15CC-4045-A3C9-9C05439E90DD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B753BBC-9E23-44D3-8A7D-BF1B1D1D924C}" type="datetimeFigureOut">
              <a:rPr lang="es-MX" smtClean="0"/>
              <a:pPr/>
              <a:t>18/06/2013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5C03F12-15CC-4045-A3C9-9C05439E90DD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8" name="7 Marcador de fecha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2B753BBC-9E23-44D3-8A7D-BF1B1D1D924C}" type="datetimeFigureOut">
              <a:rPr lang="es-MX" smtClean="0"/>
              <a:pPr/>
              <a:t>18/06/2013</a:t>
            </a:fld>
            <a:endParaRPr lang="es-MX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25C03F12-15CC-4045-A3C9-9C05439E90DD}" type="slidenum">
              <a:rPr lang="es-MX" smtClean="0"/>
              <a:pPr/>
              <a:t>‹Nº›</a:t>
            </a:fld>
            <a:endParaRPr lang="es-MX"/>
          </a:p>
        </p:txBody>
      </p:sp>
      <p:sp>
        <p:nvSpPr>
          <p:cNvPr id="10" name="9 Marcador de pie de página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s-MX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B753BBC-9E23-44D3-8A7D-BF1B1D1D924C}" type="datetimeFigureOut">
              <a:rPr lang="es-MX" smtClean="0"/>
              <a:pPr/>
              <a:t>18/06/2013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25C03F12-15CC-4045-A3C9-9C05439E90DD}" type="slidenum">
              <a:rPr lang="es-MX" smtClean="0"/>
              <a:pPr/>
              <a:t>‹Nº›</a:t>
            </a:fld>
            <a:endParaRPr lang="es-MX"/>
          </a:p>
        </p:txBody>
      </p:sp>
      <p:sp>
        <p:nvSpPr>
          <p:cNvPr id="10" name="9 Rectángulo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Rectángulo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Rectángulo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B753BBC-9E23-44D3-8A7D-BF1B1D1D924C}" type="datetimeFigureOut">
              <a:rPr lang="es-MX" smtClean="0"/>
              <a:pPr/>
              <a:t>18/06/2013</a:t>
            </a:fld>
            <a:endParaRPr lang="es-MX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25C03F12-15CC-4045-A3C9-9C05439E90DD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B753BBC-9E23-44D3-8A7D-BF1B1D1D924C}" type="datetimeFigureOut">
              <a:rPr lang="es-MX" smtClean="0"/>
              <a:pPr/>
              <a:t>18/06/2013</a:t>
            </a:fld>
            <a:endParaRPr lang="es-MX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5C03F12-15CC-4045-A3C9-9C05439E90DD}" type="slidenum">
              <a:rPr lang="es-MX" smtClean="0"/>
              <a:pPr/>
              <a:t>‹Nº›</a:t>
            </a:fld>
            <a:endParaRPr lang="es-MX"/>
          </a:p>
        </p:txBody>
      </p:sp>
      <p:sp>
        <p:nvSpPr>
          <p:cNvPr id="7" name="6 Rectángulo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B753BBC-9E23-44D3-8A7D-BF1B1D1D924C}" type="datetimeFigureOut">
              <a:rPr lang="es-MX" smtClean="0"/>
              <a:pPr/>
              <a:t>18/06/2013</a:t>
            </a:fld>
            <a:endParaRPr lang="es-MX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5C03F12-15CC-4045-A3C9-9C05439E90DD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Rectángulo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9" name="8 Marcador de fecha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2B753BBC-9E23-44D3-8A7D-BF1B1D1D924C}" type="datetimeFigureOut">
              <a:rPr lang="es-MX" smtClean="0"/>
              <a:pPr/>
              <a:t>18/06/2013</a:t>
            </a:fld>
            <a:endParaRPr lang="es-MX"/>
          </a:p>
        </p:txBody>
      </p:sp>
      <p:sp>
        <p:nvSpPr>
          <p:cNvPr id="10" name="9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25C03F12-15CC-4045-A3C9-9C05439E90DD}" type="slidenum">
              <a:rPr lang="es-MX" smtClean="0"/>
              <a:pPr/>
              <a:t>‹Nº›</a:t>
            </a:fld>
            <a:endParaRPr lang="es-MX"/>
          </a:p>
        </p:txBody>
      </p:sp>
      <p:sp>
        <p:nvSpPr>
          <p:cNvPr id="11" name="10 Marcador de pie de página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s-MX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13" name="12 Marcador de posición de imagen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es-E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Haga clic en el icono para agregar una imagen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Marcador de fecha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2B753BBC-9E23-44D3-8A7D-BF1B1D1D924C}" type="datetimeFigureOut">
              <a:rPr lang="es-MX" smtClean="0"/>
              <a:pPr/>
              <a:t>18/06/2013</a:t>
            </a:fld>
            <a:endParaRPr lang="es-MX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25C03F12-15CC-4045-A3C9-9C05439E90DD}" type="slidenum">
              <a:rPr lang="es-MX" smtClean="0"/>
              <a:pPr/>
              <a:t>‹Nº›</a:t>
            </a:fld>
            <a:endParaRPr lang="es-MX"/>
          </a:p>
        </p:txBody>
      </p:sp>
      <p:sp>
        <p:nvSpPr>
          <p:cNvPr id="10" name="9 Marcador de pie de página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s-MX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dondear rectángulo de esquina diagonal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es-MX"/>
          </a:p>
        </p:txBody>
      </p:sp>
      <p:sp>
        <p:nvSpPr>
          <p:cNvPr id="14" name="13 Marcador de fecha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2B753BBC-9E23-44D3-8A7D-BF1B1D1D924C}" type="datetimeFigureOut">
              <a:rPr lang="es-MX" smtClean="0"/>
              <a:pPr/>
              <a:t>18/06/2013</a:t>
            </a:fld>
            <a:endParaRPr lang="es-MX"/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25C03F12-15CC-4045-A3C9-9C05439E90DD}" type="slidenum">
              <a:rPr lang="es-MX" smtClean="0"/>
              <a:pPr/>
              <a:t>‹Nº›</a:t>
            </a:fld>
            <a:endParaRPr lang="es-MX"/>
          </a:p>
        </p:txBody>
      </p:sp>
      <p:sp>
        <p:nvSpPr>
          <p:cNvPr id="22" name="21 Marcador de título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3" name="12 Marcador de texto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7.jpeg"/><Relationship Id="rId2" Type="http://schemas.openxmlformats.org/officeDocument/2006/relationships/image" Target="../media/image166.jpe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jpeg"/><Relationship Id="rId2" Type="http://schemas.openxmlformats.org/officeDocument/2006/relationships/image" Target="../media/image168.jpe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1.jpeg"/><Relationship Id="rId2" Type="http://schemas.openxmlformats.org/officeDocument/2006/relationships/image" Target="../media/image170.jpe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3.jpeg"/><Relationship Id="rId2" Type="http://schemas.openxmlformats.org/officeDocument/2006/relationships/image" Target="../media/image172.jpe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5.jpeg"/><Relationship Id="rId2" Type="http://schemas.openxmlformats.org/officeDocument/2006/relationships/image" Target="../media/image174.jpe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7.jpeg"/><Relationship Id="rId2" Type="http://schemas.openxmlformats.org/officeDocument/2006/relationships/image" Target="../media/image176.jpe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9.jpeg"/><Relationship Id="rId2" Type="http://schemas.openxmlformats.org/officeDocument/2006/relationships/image" Target="../media/image178.jpe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1.jpeg"/><Relationship Id="rId2" Type="http://schemas.openxmlformats.org/officeDocument/2006/relationships/image" Target="../media/image180.jpe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3.jpeg"/><Relationship Id="rId2" Type="http://schemas.openxmlformats.org/officeDocument/2006/relationships/image" Target="../media/image182.jpe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5.jpeg"/><Relationship Id="rId2" Type="http://schemas.openxmlformats.org/officeDocument/2006/relationships/image" Target="../media/image18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7.jpeg"/><Relationship Id="rId2" Type="http://schemas.openxmlformats.org/officeDocument/2006/relationships/image" Target="../media/image186.jpe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9.jpeg"/><Relationship Id="rId2" Type="http://schemas.openxmlformats.org/officeDocument/2006/relationships/image" Target="../media/image188.jpeg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1.jpeg"/><Relationship Id="rId2" Type="http://schemas.openxmlformats.org/officeDocument/2006/relationships/image" Target="../media/image190.jpeg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3.jpeg"/><Relationship Id="rId2" Type="http://schemas.openxmlformats.org/officeDocument/2006/relationships/image" Target="../media/image192.jpeg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5.jpeg"/><Relationship Id="rId2" Type="http://schemas.openxmlformats.org/officeDocument/2006/relationships/image" Target="../media/image194.jpeg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7.jpeg"/><Relationship Id="rId2" Type="http://schemas.openxmlformats.org/officeDocument/2006/relationships/image" Target="../media/image196.jpeg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9.jpeg"/><Relationship Id="rId2" Type="http://schemas.openxmlformats.org/officeDocument/2006/relationships/image" Target="../media/image198.jpeg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1.jpeg"/><Relationship Id="rId2" Type="http://schemas.openxmlformats.org/officeDocument/2006/relationships/image" Target="../media/image200.jpeg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3.jpeg"/><Relationship Id="rId2" Type="http://schemas.openxmlformats.org/officeDocument/2006/relationships/image" Target="../media/image202.jpeg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5.jpeg"/><Relationship Id="rId2" Type="http://schemas.openxmlformats.org/officeDocument/2006/relationships/image" Target="../media/image20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7.jpeg"/><Relationship Id="rId2" Type="http://schemas.openxmlformats.org/officeDocument/2006/relationships/image" Target="../media/image206.jpeg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9.jpeg"/><Relationship Id="rId2" Type="http://schemas.openxmlformats.org/officeDocument/2006/relationships/image" Target="../media/image208.jpeg"/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1.jpeg"/><Relationship Id="rId2" Type="http://schemas.openxmlformats.org/officeDocument/2006/relationships/image" Target="../media/image210.jpeg"/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3.jpeg"/><Relationship Id="rId2" Type="http://schemas.openxmlformats.org/officeDocument/2006/relationships/image" Target="../media/image212.jpeg"/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5.jpeg"/><Relationship Id="rId2" Type="http://schemas.openxmlformats.org/officeDocument/2006/relationships/image" Target="../media/image214.jpeg"/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7.jpeg"/><Relationship Id="rId2" Type="http://schemas.openxmlformats.org/officeDocument/2006/relationships/image" Target="../media/image216.jpeg"/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9.jpeg"/><Relationship Id="rId2" Type="http://schemas.openxmlformats.org/officeDocument/2006/relationships/image" Target="../media/image218.jpeg"/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1.jpeg"/><Relationship Id="rId2" Type="http://schemas.openxmlformats.org/officeDocument/2006/relationships/image" Target="../media/image220.jpeg"/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3.jpeg"/><Relationship Id="rId2" Type="http://schemas.openxmlformats.org/officeDocument/2006/relationships/image" Target="../media/image222.jpeg"/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5.jpeg"/><Relationship Id="rId2" Type="http://schemas.openxmlformats.org/officeDocument/2006/relationships/image" Target="../media/image22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7.jpeg"/><Relationship Id="rId2" Type="http://schemas.openxmlformats.org/officeDocument/2006/relationships/image" Target="../media/image226.jpeg"/><Relationship Id="rId1" Type="http://schemas.openxmlformats.org/officeDocument/2006/relationships/slideLayout" Target="../slideLayouts/slideLayout7.x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9.jpeg"/><Relationship Id="rId2" Type="http://schemas.openxmlformats.org/officeDocument/2006/relationships/image" Target="../media/image228.jpeg"/><Relationship Id="rId1" Type="http://schemas.openxmlformats.org/officeDocument/2006/relationships/slideLayout" Target="../slideLayouts/slideLayout7.x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1.jpeg"/><Relationship Id="rId2" Type="http://schemas.openxmlformats.org/officeDocument/2006/relationships/image" Target="../media/image230.jpeg"/><Relationship Id="rId1" Type="http://schemas.openxmlformats.org/officeDocument/2006/relationships/slideLayout" Target="../slideLayouts/slideLayout7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2.jpeg"/><Relationship Id="rId1" Type="http://schemas.openxmlformats.org/officeDocument/2006/relationships/slideLayout" Target="../slideLayouts/slideLayout7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4.jpeg"/><Relationship Id="rId2" Type="http://schemas.openxmlformats.org/officeDocument/2006/relationships/image" Target="../media/image233.jpeg"/><Relationship Id="rId1" Type="http://schemas.openxmlformats.org/officeDocument/2006/relationships/slideLayout" Target="../slideLayouts/slideLayout7.x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6.jpeg"/><Relationship Id="rId2" Type="http://schemas.openxmlformats.org/officeDocument/2006/relationships/image" Target="../media/image235.jpeg"/><Relationship Id="rId1" Type="http://schemas.openxmlformats.org/officeDocument/2006/relationships/slideLayout" Target="../slideLayouts/slideLayout7.x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8.jpeg"/><Relationship Id="rId2" Type="http://schemas.openxmlformats.org/officeDocument/2006/relationships/image" Target="../media/image237.jpeg"/><Relationship Id="rId1" Type="http://schemas.openxmlformats.org/officeDocument/2006/relationships/slideLayout" Target="../slideLayouts/slideLayout7.x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0.jpeg"/><Relationship Id="rId2" Type="http://schemas.openxmlformats.org/officeDocument/2006/relationships/image" Target="../media/image239.jpeg"/><Relationship Id="rId1" Type="http://schemas.openxmlformats.org/officeDocument/2006/relationships/slideLayout" Target="../slideLayouts/slideLayout7.xml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2.jpeg"/><Relationship Id="rId2" Type="http://schemas.openxmlformats.org/officeDocument/2006/relationships/image" Target="../media/image241.jpeg"/><Relationship Id="rId1" Type="http://schemas.openxmlformats.org/officeDocument/2006/relationships/slideLayout" Target="../slideLayouts/slideLayout7.xml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4.jpeg"/><Relationship Id="rId2" Type="http://schemas.openxmlformats.org/officeDocument/2006/relationships/image" Target="../media/image24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6.jpeg"/><Relationship Id="rId2" Type="http://schemas.openxmlformats.org/officeDocument/2006/relationships/image" Target="../media/image245.jpeg"/><Relationship Id="rId1" Type="http://schemas.openxmlformats.org/officeDocument/2006/relationships/slideLayout" Target="../slideLayouts/slideLayout7.xml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8.jpeg"/><Relationship Id="rId2" Type="http://schemas.openxmlformats.org/officeDocument/2006/relationships/image" Target="../media/image247.jpeg"/><Relationship Id="rId1" Type="http://schemas.openxmlformats.org/officeDocument/2006/relationships/slideLayout" Target="../slideLayouts/slideLayout7.xml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0.jpeg"/><Relationship Id="rId2" Type="http://schemas.openxmlformats.org/officeDocument/2006/relationships/image" Target="../media/image24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eg"/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eg"/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eg"/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jpeg"/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jpeg"/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jpeg"/><Relationship Id="rId2" Type="http://schemas.openxmlformats.org/officeDocument/2006/relationships/image" Target="../media/image119.jpe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jpeg"/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jpeg"/><Relationship Id="rId2" Type="http://schemas.openxmlformats.org/officeDocument/2006/relationships/image" Target="../media/image123.jpe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jpeg"/><Relationship Id="rId2" Type="http://schemas.openxmlformats.org/officeDocument/2006/relationships/image" Target="../media/image12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jpe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jpeg"/><Relationship Id="rId2" Type="http://schemas.openxmlformats.org/officeDocument/2006/relationships/image" Target="../media/image128.jpe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jpeg"/><Relationship Id="rId2" Type="http://schemas.openxmlformats.org/officeDocument/2006/relationships/image" Target="../media/image130.jpe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jpeg"/><Relationship Id="rId2" Type="http://schemas.openxmlformats.org/officeDocument/2006/relationships/image" Target="../media/image132.jpe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jpeg"/><Relationship Id="rId2" Type="http://schemas.openxmlformats.org/officeDocument/2006/relationships/image" Target="../media/image134.jpe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jpeg"/><Relationship Id="rId2" Type="http://schemas.openxmlformats.org/officeDocument/2006/relationships/image" Target="../media/image136.jpe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jpeg"/><Relationship Id="rId2" Type="http://schemas.openxmlformats.org/officeDocument/2006/relationships/image" Target="../media/image138.jpe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jpeg"/><Relationship Id="rId2" Type="http://schemas.openxmlformats.org/officeDocument/2006/relationships/image" Target="../media/image140.jpe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jpeg"/><Relationship Id="rId2" Type="http://schemas.openxmlformats.org/officeDocument/2006/relationships/image" Target="../media/image142.jpe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jpeg"/><Relationship Id="rId2" Type="http://schemas.openxmlformats.org/officeDocument/2006/relationships/image" Target="../media/image14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jpeg"/><Relationship Id="rId2" Type="http://schemas.openxmlformats.org/officeDocument/2006/relationships/image" Target="../media/image146.jpe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jpeg"/><Relationship Id="rId2" Type="http://schemas.openxmlformats.org/officeDocument/2006/relationships/image" Target="../media/image148.jpe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jpeg"/><Relationship Id="rId2" Type="http://schemas.openxmlformats.org/officeDocument/2006/relationships/image" Target="../media/image150.jpe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jpeg"/><Relationship Id="rId2" Type="http://schemas.openxmlformats.org/officeDocument/2006/relationships/image" Target="../media/image152.jpe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5.jpeg"/><Relationship Id="rId2" Type="http://schemas.openxmlformats.org/officeDocument/2006/relationships/image" Target="../media/image154.jpe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jpeg"/><Relationship Id="rId2" Type="http://schemas.openxmlformats.org/officeDocument/2006/relationships/image" Target="../media/image156.jpe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jpeg"/><Relationship Id="rId2" Type="http://schemas.openxmlformats.org/officeDocument/2006/relationships/image" Target="../media/image158.jpe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1.jpeg"/><Relationship Id="rId2" Type="http://schemas.openxmlformats.org/officeDocument/2006/relationships/image" Target="../media/image160.jpe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3.jpeg"/><Relationship Id="rId2" Type="http://schemas.openxmlformats.org/officeDocument/2006/relationships/image" Target="../media/image162.jpe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5.jpeg"/><Relationship Id="rId2" Type="http://schemas.openxmlformats.org/officeDocument/2006/relationships/image" Target="../media/image16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Mis documentos\Mis imágenes\Escudo_Armas-Municipio_Zapotlan_Grande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428604"/>
            <a:ext cx="4000528" cy="6000792"/>
          </a:xfrm>
          <a:prstGeom prst="rect">
            <a:avLst/>
          </a:prstGeom>
          <a:noFill/>
        </p:spPr>
      </p:pic>
      <p:sp>
        <p:nvSpPr>
          <p:cNvPr id="4" name="3 CuadroTexto"/>
          <p:cNvSpPr txBox="1"/>
          <p:nvPr/>
        </p:nvSpPr>
        <p:spPr>
          <a:xfrm>
            <a:off x="4429124" y="642918"/>
            <a:ext cx="467788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dirty="0" smtClean="0"/>
              <a:t>SERVICIOS  PUBLICOS</a:t>
            </a:r>
          </a:p>
          <a:p>
            <a:endParaRPr lang="es-MX" sz="2400" dirty="0" smtClean="0"/>
          </a:p>
          <a:p>
            <a:endParaRPr lang="es-MX" sz="2400" dirty="0" smtClean="0"/>
          </a:p>
          <a:p>
            <a:endParaRPr lang="es-MX" sz="2400" dirty="0" smtClean="0"/>
          </a:p>
          <a:p>
            <a:endParaRPr lang="es-MX" sz="2400" dirty="0" smtClean="0"/>
          </a:p>
          <a:p>
            <a:r>
              <a:rPr lang="es-MX" sz="2400" dirty="0" smtClean="0"/>
              <a:t>LIC. ERNESTO SANCHEZ S.</a:t>
            </a:r>
          </a:p>
          <a:p>
            <a:endParaRPr lang="es-MX" sz="2400" dirty="0" smtClean="0"/>
          </a:p>
          <a:p>
            <a:endParaRPr lang="es-MX" sz="2400" dirty="0" smtClean="0"/>
          </a:p>
          <a:p>
            <a:endParaRPr lang="es-MX" sz="2400" dirty="0" smtClean="0"/>
          </a:p>
          <a:p>
            <a:endParaRPr lang="es-MX" sz="2400" dirty="0" smtClean="0"/>
          </a:p>
          <a:p>
            <a:r>
              <a:rPr lang="es-MX" sz="2400" dirty="0" smtClean="0"/>
              <a:t>INFORME MENSUAL </a:t>
            </a:r>
          </a:p>
          <a:p>
            <a:r>
              <a:rPr lang="es-MX" sz="2400" dirty="0" smtClean="0"/>
              <a:t>MAYO 2013</a:t>
            </a:r>
            <a:endParaRPr lang="es-MX" sz="2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Mis documentos\mayo mercados\FOTOS MAYO\DSC04718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642918"/>
            <a:ext cx="4191030" cy="3143272"/>
          </a:xfrm>
          <a:prstGeom prst="rect">
            <a:avLst/>
          </a:prstGeom>
          <a:noFill/>
        </p:spPr>
      </p:pic>
      <p:pic>
        <p:nvPicPr>
          <p:cNvPr id="9219" name="Picture 3" descr="D:\Mis documentos\mayo mercados\FOTOS MAYO\DSC0472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86314" y="2857496"/>
            <a:ext cx="4064000" cy="304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I:\Imágenes\Foto0179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571480"/>
            <a:ext cx="4286280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2 Imagen" descr="I:\Imágenes\Foto0219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86314" y="1643050"/>
            <a:ext cx="3857652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41" name="Rectangle 1"/>
          <p:cNvSpPr>
            <a:spLocks noChangeArrowheads="1"/>
          </p:cNvSpPr>
          <p:nvPr/>
        </p:nvSpPr>
        <p:spPr bwMode="auto">
          <a:xfrm>
            <a:off x="214282" y="592933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165475" algn="l"/>
              </a:tabLst>
            </a:pPr>
            <a:r>
              <a:rPr kumimoji="0" lang="es-ES_tradnl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PODA CON PELICANO COL. ACFE ADRA QUERETARO SUR </a:t>
            </a:r>
            <a:endParaRPr kumimoji="0" lang="es-ES_tradnl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I:\Imágenes\Foto0175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428604"/>
            <a:ext cx="4286280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2 Imagen" descr="I:\Imágenes\Foto0244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57752" y="1643050"/>
            <a:ext cx="4071966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3665" name="Rectangle 1"/>
          <p:cNvSpPr>
            <a:spLocks noChangeArrowheads="1"/>
          </p:cNvSpPr>
          <p:nvPr/>
        </p:nvSpPr>
        <p:spPr bwMode="auto">
          <a:xfrm>
            <a:off x="0" y="6143644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165475" algn="l"/>
              </a:tabLst>
            </a:pPr>
            <a:r>
              <a:rPr kumimoji="0" lang="es-ES_tradnl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PODA CON EL PELICANO COL. MOLINO VIEJO</a:t>
            </a:r>
            <a:endParaRPr kumimoji="0" lang="es-ES_tradnl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I:\Imágenes\Foto0117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500042"/>
            <a:ext cx="4357718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2 Imagen" descr="I:\Imágenes\Foto0194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57752" y="1714488"/>
            <a:ext cx="3929090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4689" name="Rectangle 1"/>
          <p:cNvSpPr>
            <a:spLocks noChangeArrowheads="1"/>
          </p:cNvSpPr>
          <p:nvPr/>
        </p:nvSpPr>
        <p:spPr bwMode="auto">
          <a:xfrm>
            <a:off x="0" y="5857892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165475" algn="l"/>
              </a:tabLst>
            </a:pPr>
            <a:r>
              <a:rPr kumimoji="0" lang="es-ES_tradnl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PODA CON TIJERA EN EL PANTEON MUNICIPAL</a:t>
            </a:r>
            <a:endParaRPr kumimoji="0" lang="es-ES_tradnl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I:\Imágenes\Foto0135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428604"/>
            <a:ext cx="4429156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2 Imagen" descr="I:\Imágenes\Foto0210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14876" y="1285860"/>
            <a:ext cx="4143404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8545" name="Rectangle 1"/>
          <p:cNvSpPr>
            <a:spLocks noChangeArrowheads="1"/>
          </p:cNvSpPr>
          <p:nvPr/>
        </p:nvSpPr>
        <p:spPr bwMode="auto">
          <a:xfrm>
            <a:off x="0" y="592933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165475" algn="l"/>
              </a:tabLst>
            </a:pPr>
            <a:r>
              <a:rPr kumimoji="0" lang="es-ES_tradnl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PODA CON TIJERA EN LA AV. SERAFIN VAZQUEZ</a:t>
            </a:r>
            <a:endParaRPr kumimoji="0" lang="es-ES_tradnl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G:\DCIM\fotos\DSC04944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500042"/>
            <a:ext cx="4357718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2 Imagen" descr="I:\Imágenes\Foto0254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86314" y="1785926"/>
            <a:ext cx="4000528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9569" name="Rectangle 1"/>
          <p:cNvSpPr>
            <a:spLocks noChangeArrowheads="1"/>
          </p:cNvSpPr>
          <p:nvPr/>
        </p:nvSpPr>
        <p:spPr bwMode="auto">
          <a:xfrm>
            <a:off x="0" y="6072206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165475" algn="l"/>
              </a:tabLst>
            </a:pPr>
            <a:r>
              <a:rPr kumimoji="0" lang="es-ES_tradnl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PODA CON TIJERA COL. LA JOYA</a:t>
            </a:r>
            <a:endParaRPr kumimoji="0" lang="es-ES_tradnl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I:\Imágenes\Foto0121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428604"/>
            <a:ext cx="4286280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2 Imagen" descr="I:\Imágenes\Foto0192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86314" y="1643050"/>
            <a:ext cx="4000528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5713" name="Rectangle 1"/>
          <p:cNvSpPr>
            <a:spLocks noChangeArrowheads="1"/>
          </p:cNvSpPr>
          <p:nvPr/>
        </p:nvSpPr>
        <p:spPr bwMode="auto">
          <a:xfrm>
            <a:off x="0" y="5643578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165475" algn="l"/>
              </a:tabLst>
            </a:pPr>
            <a:r>
              <a:rPr kumimoji="0" lang="es-ES_tradnl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PODA CON TIJERA COL. LAS HACIENDAS AREA VERDE</a:t>
            </a:r>
            <a:endParaRPr kumimoji="0" lang="es-ES_tradnl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I:\Imágenes\Foto0127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596" y="571480"/>
            <a:ext cx="4286280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2 Imagen" descr="I:\Imágenes\Foto0212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86314" y="2214554"/>
            <a:ext cx="4000528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6737" name="Rectangle 1"/>
          <p:cNvSpPr>
            <a:spLocks noChangeArrowheads="1"/>
          </p:cNvSpPr>
          <p:nvPr/>
        </p:nvSpPr>
        <p:spPr bwMode="auto">
          <a:xfrm>
            <a:off x="0" y="5857892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165475" algn="l"/>
              </a:tabLst>
            </a:pPr>
            <a:r>
              <a:rPr kumimoji="0" lang="es-ES_tradnl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PODA CON TIJERA AV. JUAN JOSE ARREOLA</a:t>
            </a:r>
            <a:endParaRPr kumimoji="0" lang="es-ES_tradnl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G:\DCIM\fotos\DSC05005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596" y="500042"/>
            <a:ext cx="4286280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2 Imagen" descr="I:\Imágenes\Foto0217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86314" y="2143116"/>
            <a:ext cx="4000528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7761" name="Rectangle 1"/>
          <p:cNvSpPr>
            <a:spLocks noChangeArrowheads="1"/>
          </p:cNvSpPr>
          <p:nvPr/>
        </p:nvSpPr>
        <p:spPr bwMode="auto">
          <a:xfrm>
            <a:off x="0" y="6143644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165475" algn="l"/>
              </a:tabLst>
            </a:pPr>
            <a:r>
              <a:rPr kumimoji="0" lang="es-ES_tradnl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APOYO EN LA PODA DE ARBOL DEL JARDIN DE NIÑOS AGUSTIN YAÑEZ DE LA COL. SAN CAYETANO </a:t>
            </a:r>
            <a:endParaRPr kumimoji="0" lang="es-ES_tradnl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I:\Imágenes\Foto0125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428604"/>
            <a:ext cx="4429156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2 Imagen" descr="I:\Imágenes\Foto0201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86314" y="1857364"/>
            <a:ext cx="4071966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8785" name="Rectangle 1"/>
          <p:cNvSpPr>
            <a:spLocks noChangeArrowheads="1"/>
          </p:cNvSpPr>
          <p:nvPr/>
        </p:nvSpPr>
        <p:spPr bwMode="auto">
          <a:xfrm>
            <a:off x="0" y="592933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165475" algn="l"/>
              </a:tabLst>
            </a:pPr>
            <a:r>
              <a:rPr kumimoji="0" lang="es-ES_tradnl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PODA DE PASTO EN LA COL. JARDINES DEL SOL</a:t>
            </a:r>
            <a:endParaRPr kumimoji="0" lang="es-ES_tradnl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I:\Imágenes\Foto0126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596" y="357166"/>
            <a:ext cx="4357718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2 Imagen" descr="I:\Imágenes\Foto0204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929190" y="1785926"/>
            <a:ext cx="3929090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9809" name="Rectangle 1"/>
          <p:cNvSpPr>
            <a:spLocks noChangeArrowheads="1"/>
          </p:cNvSpPr>
          <p:nvPr/>
        </p:nvSpPr>
        <p:spPr bwMode="auto">
          <a:xfrm>
            <a:off x="0" y="5715016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165475" algn="l"/>
              </a:tabLst>
            </a:pPr>
            <a:r>
              <a:rPr kumimoji="0" lang="es-ES_tradnl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PODA DE PASTO EN LA COL. LA PALMA</a:t>
            </a:r>
            <a:endParaRPr kumimoji="0" lang="es-ES_tradnl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D:\Mis documentos\mayo mercados\fotos evento develacion placa 1\DSC0061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43438" y="2357430"/>
            <a:ext cx="4284891" cy="3214686"/>
          </a:xfrm>
          <a:prstGeom prst="rect">
            <a:avLst/>
          </a:prstGeom>
          <a:noFill/>
        </p:spPr>
      </p:pic>
      <p:pic>
        <p:nvPicPr>
          <p:cNvPr id="10243" name="Picture 3" descr="D:\Mis documentos\mayo mercados\fotos evento develacion placa 1\DSC0062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5720" y="214290"/>
            <a:ext cx="4284923" cy="32147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I:\Imágenes\Foto0131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596" y="571480"/>
            <a:ext cx="4143404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2 Imagen" descr="I:\Imágenes\Foto0205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86314" y="1571612"/>
            <a:ext cx="3929090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01" name="Rectangle 1"/>
          <p:cNvSpPr>
            <a:spLocks noChangeArrowheads="1"/>
          </p:cNvSpPr>
          <p:nvPr/>
        </p:nvSpPr>
        <p:spPr bwMode="auto">
          <a:xfrm>
            <a:off x="0" y="6000768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165475" algn="l"/>
              </a:tabLst>
            </a:pPr>
            <a:r>
              <a:rPr kumimoji="0" lang="es-ES_tradnl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LIMPIEZA DE BANQUETAS DE LA COL. LA PALMA</a:t>
            </a:r>
            <a:endParaRPr kumimoji="0" lang="es-ES_tradnl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I:\Imágenes\Foto0158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571480"/>
            <a:ext cx="4429156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2 Imagen" descr="I:\Imágenes\Foto0208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57752" y="1928802"/>
            <a:ext cx="4000528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0833" name="Rectangle 1"/>
          <p:cNvSpPr>
            <a:spLocks noChangeArrowheads="1"/>
          </p:cNvSpPr>
          <p:nvPr/>
        </p:nvSpPr>
        <p:spPr bwMode="auto">
          <a:xfrm>
            <a:off x="0" y="6000768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165475" algn="l"/>
              </a:tabLst>
            </a:pPr>
            <a:r>
              <a:rPr kumimoji="0" lang="es-ES_tradnl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PODA DE PASTO DE LA AV. SERAFIN VAZQUEZ</a:t>
            </a:r>
            <a:endParaRPr kumimoji="0" lang="es-ES_tradnl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magen" descr="I:\Imágenes\Foto0166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500042"/>
            <a:ext cx="4286280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5 Imagen" descr="I:\Imágenes\Foto0213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86314" y="2000240"/>
            <a:ext cx="4071966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Rectángulo"/>
          <p:cNvSpPr/>
          <p:nvPr/>
        </p:nvSpPr>
        <p:spPr>
          <a:xfrm>
            <a:off x="1714480" y="5643578"/>
            <a:ext cx="63579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dirty="0" smtClean="0"/>
              <a:t>PODA DE PASTO DE LA AV. UNIVERSIDAD</a:t>
            </a:r>
            <a:endParaRPr lang="es-MX" dirty="0"/>
          </a:p>
        </p:txBody>
      </p:sp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I:\Imágenes\Foto0171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428604"/>
            <a:ext cx="4286280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2 Imagen" descr="I:\Imágenes\Foto0243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14876" y="2071678"/>
            <a:ext cx="4143404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6977" name="Rectangle 1"/>
          <p:cNvSpPr>
            <a:spLocks noChangeArrowheads="1"/>
          </p:cNvSpPr>
          <p:nvPr/>
        </p:nvSpPr>
        <p:spPr bwMode="auto">
          <a:xfrm>
            <a:off x="0" y="592933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165475" algn="l"/>
              </a:tabLst>
            </a:pPr>
            <a:r>
              <a:rPr kumimoji="0" lang="es-ES_tradnl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LIMPIEZA DE LA CALLE BASILIO VADILLO</a:t>
            </a:r>
            <a:endParaRPr kumimoji="0" lang="es-ES_tradnl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I:\Imágenes\Foto0183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571480"/>
            <a:ext cx="4286280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2 Imagen" descr="I:\Imágenes\Foto0245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14876" y="1500174"/>
            <a:ext cx="4143404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1857" name="Rectangle 1"/>
          <p:cNvSpPr>
            <a:spLocks noChangeArrowheads="1"/>
          </p:cNvSpPr>
          <p:nvPr/>
        </p:nvSpPr>
        <p:spPr bwMode="auto">
          <a:xfrm>
            <a:off x="0" y="6215082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165475" algn="l"/>
              </a:tabLst>
            </a:pPr>
            <a:r>
              <a:rPr kumimoji="0" lang="es-ES_tradnl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PODA DE PASTO DE LA COL. MOLINO VIEJO</a:t>
            </a:r>
            <a:endParaRPr kumimoji="0" lang="es-ES_tradnl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I:\Imágenes\Foto0182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428604"/>
            <a:ext cx="4286280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2 Imagen" descr="I:\Imágenes\Foto0258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57752" y="1928802"/>
            <a:ext cx="4000528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0" y="6000768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165475" algn="l"/>
              </a:tabLst>
            </a:pPr>
            <a:r>
              <a:rPr kumimoji="0" lang="es-ES_tradnl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PODA DE PASTO DE LA COL. LA PROVIDENCIA</a:t>
            </a:r>
            <a:endParaRPr kumimoji="0" lang="es-ES_tradnl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I:\Imágenes\Foto0236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357166"/>
            <a:ext cx="4357718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2 Imagen" descr="E:\DCIM\101MSDCF\DSC05141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86314" y="1928802"/>
            <a:ext cx="4071966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5857892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165475" algn="l"/>
              </a:tabLst>
            </a:pPr>
            <a:r>
              <a:rPr kumimoji="0" lang="es-ES_tradnl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PODA CON PELICANO  EL LA CALLE JOSE VASCONCELOS Nº7</a:t>
            </a:r>
            <a:endParaRPr kumimoji="0" lang="es-ES_tradnl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I:\Imágenes\Foto0298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285728"/>
            <a:ext cx="4286280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2 Imagen" descr="I:\Imágenes\Foto0299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86314" y="1857364"/>
            <a:ext cx="4000528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5857892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165475" algn="l"/>
              </a:tabLst>
            </a:pPr>
            <a:r>
              <a:rPr kumimoji="0" lang="es-ES_tradnl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RETIRO DE ARBOL SECO EN LA COL. LAS HACIENDAS</a:t>
            </a:r>
            <a:endParaRPr kumimoji="0" lang="es-ES_tradnl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I:\Imágenes\Foto0264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428604"/>
            <a:ext cx="4214842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2 Imagen" descr="E:\DCIM\101MSDCF\DSC05166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57752" y="2285992"/>
            <a:ext cx="4000528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2097" name="Rectangle 1"/>
          <p:cNvSpPr>
            <a:spLocks noChangeArrowheads="1"/>
          </p:cNvSpPr>
          <p:nvPr/>
        </p:nvSpPr>
        <p:spPr bwMode="auto">
          <a:xfrm>
            <a:off x="0" y="6143644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165475" algn="l"/>
              </a:tabLst>
            </a:pPr>
            <a:r>
              <a:rPr kumimoji="0" lang="es-ES_tradnl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PODA CON TIJERA</a:t>
            </a:r>
            <a:endParaRPr kumimoji="0" lang="es-ES_tradnl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I:\Imágenes\Foto0268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571480"/>
            <a:ext cx="4429156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2 Imagen" descr="E:\DCIM\101MSDCF\DSC05143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57752" y="2214554"/>
            <a:ext cx="4000528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D:\Mis documentos\mayo mercados\fotos evento develacion placa 1\DSC0055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285728"/>
            <a:ext cx="4380143" cy="3286148"/>
          </a:xfrm>
          <a:prstGeom prst="rect">
            <a:avLst/>
          </a:prstGeom>
          <a:noFill/>
        </p:spPr>
      </p:pic>
      <p:pic>
        <p:nvPicPr>
          <p:cNvPr id="11267" name="Picture 3" descr="D:\Mis documentos\mayo mercados\fotos evento develacion placa 1\DSC00595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57752" y="2786058"/>
            <a:ext cx="4000528" cy="335758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I:\Imágenes\Foto0275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571480"/>
            <a:ext cx="4357718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2 Imagen" descr="E:\DCIM\101MSDCF\DSC05131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86314" y="2000240"/>
            <a:ext cx="4000528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I:\Imágenes\Foto0279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596" y="571480"/>
            <a:ext cx="4214842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2 Imagen" descr="E:\DCIM\101MSDCF\DSC05133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14876" y="2357430"/>
            <a:ext cx="4143404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I:\Imágenes\Foto0291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596" y="500042"/>
            <a:ext cx="4071966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2 Imagen" descr="E:\DCIM\101MSDCF\DSC05132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43438" y="2285992"/>
            <a:ext cx="4143404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I:\Imágenes\Foto0273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428604"/>
            <a:ext cx="4429156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2 Imagen" descr="E:\DCIM\101MSDCF\DSC05138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86314" y="2285992"/>
            <a:ext cx="4071966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I:\Imágenes\Foto0306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428604"/>
            <a:ext cx="4286280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2 Imagen" descr="E:\DCIM\101MSDCF\DSC05135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14876" y="2071678"/>
            <a:ext cx="4071966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0" y="5786454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165475" algn="l"/>
              </a:tabLst>
            </a:pPr>
            <a:r>
              <a:rPr kumimoji="0" lang="es-ES_tradnl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PODA DE PASTO CANAL DE LA CALLE PROL. JALISCO</a:t>
            </a:r>
            <a:endParaRPr kumimoji="0" lang="es-ES_tradnl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E:\DCIM\101MSDCF\DSC05157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500042"/>
            <a:ext cx="4143404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2 Imagen" descr="E:\DCIM\101MSDCF\DSC05226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00562" y="1785926"/>
            <a:ext cx="4286280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8241" name="Rectangle 1"/>
          <p:cNvSpPr>
            <a:spLocks noChangeArrowheads="1"/>
          </p:cNvSpPr>
          <p:nvPr/>
        </p:nvSpPr>
        <p:spPr bwMode="auto">
          <a:xfrm>
            <a:off x="214282" y="5857892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165475" algn="l"/>
              </a:tabLst>
            </a:pPr>
            <a:r>
              <a:rPr kumimoji="0" lang="es-ES_tradnl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PODA CON EL PELICANO EN LA AV. CONSTITUYENTES Nº 38</a:t>
            </a:r>
            <a:endParaRPr kumimoji="0" lang="es-ES_tradnl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I:\Imágenes\Foto0302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596" y="500042"/>
            <a:ext cx="4000528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2 Imagen" descr="E:\DCIM\101MSDCF\DSC05149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72000" y="2214554"/>
            <a:ext cx="4357718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0" y="6072206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165475" algn="l"/>
              </a:tabLst>
            </a:pPr>
            <a:r>
              <a:rPr kumimoji="0" lang="es-ES_tradnl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ELABORACION DE JARDINERAS DEL INGRESO PONIENTE</a:t>
            </a:r>
            <a:endParaRPr kumimoji="0" lang="es-ES_tradnl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E:\DCIM\101MSDCF\DSC05196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500042"/>
            <a:ext cx="4429156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2 Imagen" descr="E:\DCIM\101MSDCF\DSC05217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14876" y="1785926"/>
            <a:ext cx="4143404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7217" name="Rectangle 1"/>
          <p:cNvSpPr>
            <a:spLocks noChangeArrowheads="1"/>
          </p:cNvSpPr>
          <p:nvPr/>
        </p:nvSpPr>
        <p:spPr bwMode="auto">
          <a:xfrm>
            <a:off x="0" y="6000768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165475" algn="l"/>
              </a:tabLst>
            </a:pPr>
            <a:r>
              <a:rPr kumimoji="0" lang="es-ES_tradnl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PODA CON PELICANO EN LA AV. PAEZ ESTIHL</a:t>
            </a:r>
            <a:endParaRPr kumimoji="0" lang="es-ES_tradnl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E:\DCIM\101MSDCF\DSC05197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285728"/>
            <a:ext cx="4357718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2 Imagen" descr="E:\DCIM\101MSDCF\DSC05210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57752" y="1928802"/>
            <a:ext cx="4000528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9265" name="Rectangle 1"/>
          <p:cNvSpPr>
            <a:spLocks noChangeArrowheads="1"/>
          </p:cNvSpPr>
          <p:nvPr/>
        </p:nvSpPr>
        <p:spPr bwMode="auto">
          <a:xfrm>
            <a:off x="0" y="6000768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165475" algn="l"/>
              </a:tabLst>
            </a:pPr>
            <a:r>
              <a:rPr kumimoji="0" lang="es-ES_tradnl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PODA CON PELICANO EN LA CENTRAL DE ABASTOS</a:t>
            </a:r>
            <a:endParaRPr kumimoji="0" lang="es-ES_tradnl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magen" descr="I:\DCIM\Camera\2013-05-30 11.57.15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596" y="428604"/>
            <a:ext cx="4214842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5 Imagen" descr="I:\DCIM\Camera\2013-06-03 17.12.48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57752" y="2071678"/>
            <a:ext cx="4000528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9505" name="Rectangle 1"/>
          <p:cNvSpPr>
            <a:spLocks noChangeArrowheads="1"/>
          </p:cNvSpPr>
          <p:nvPr/>
        </p:nvSpPr>
        <p:spPr bwMode="auto">
          <a:xfrm>
            <a:off x="0" y="592933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165475" algn="l"/>
              </a:tabLst>
            </a:pPr>
            <a:r>
              <a:rPr kumimoji="0" lang="es-ES_tradnl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PODA CON TIJERA DE LA PRIMARIA ANEXO AL CREN</a:t>
            </a:r>
            <a:endParaRPr kumimoji="0" lang="es-ES_tradnl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D:\Mis documentos\mayo mercados\fotos evento develacion placa 1\DSC0055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285728"/>
            <a:ext cx="4380143" cy="3286148"/>
          </a:xfrm>
          <a:prstGeom prst="rect">
            <a:avLst/>
          </a:prstGeom>
          <a:noFill/>
        </p:spPr>
      </p:pic>
      <p:pic>
        <p:nvPicPr>
          <p:cNvPr id="11267" name="Picture 3" descr="D:\Mis documentos\mayo mercados\fotos evento develacion placa 1\DSC00595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57752" y="2786058"/>
            <a:ext cx="4000528" cy="335758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E:\DCIM\101MSDCF\DSC05202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357166"/>
            <a:ext cx="4286280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2 Imagen" descr="E:\DCIM\101MSDCF\DSC05299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43438" y="1857364"/>
            <a:ext cx="4214842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E:\DCIM\101MSDCF\DSC05205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14876" y="2928934"/>
            <a:ext cx="4214842" cy="3211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2 Imagen" descr="E:\DCIM\101MSDCF\DSC05159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8596" y="714356"/>
            <a:ext cx="4143404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CuadroTexto"/>
          <p:cNvSpPr txBox="1"/>
          <p:nvPr/>
        </p:nvSpPr>
        <p:spPr>
          <a:xfrm>
            <a:off x="928662" y="6072206"/>
            <a:ext cx="47012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 smtClean="0"/>
              <a:t>MANTENIMIENTO DE VIVERO MUNICIPAL</a:t>
            </a:r>
            <a:endParaRPr lang="es-MX" dirty="0"/>
          </a:p>
        </p:txBody>
      </p:sp>
    </p:spTree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E:\DCIM\101MSDCF\DSC05176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428604"/>
            <a:ext cx="4143404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2 Imagen" descr="G:\DCIM\fotos\DSC04877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72000" y="2285992"/>
            <a:ext cx="4214842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G:\DCIM\fotos\DSC0486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857232"/>
            <a:ext cx="6858048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I:\Imágenes\Foto0238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285728"/>
            <a:ext cx="4286280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2 Imagen" descr="I:\Imágenes\Foto0239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14876" y="2214554"/>
            <a:ext cx="4143404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I:\Imágenes\Foto0240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428604"/>
            <a:ext cx="4429156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4 Imagen" descr="I:\Imágenes\Foto0065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86314" y="2357430"/>
            <a:ext cx="4071966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I:\Imágenes\Foto0170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642918"/>
            <a:ext cx="4429156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2 Imagen" descr="I:\Imágenes\Foto0180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86314" y="2214554"/>
            <a:ext cx="4071966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I:\Imágenes\Foto0241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596" y="642918"/>
            <a:ext cx="4286280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2 Imagen" descr="C:\Users\eva\Pictures\2012-05-06\625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86314" y="2143116"/>
            <a:ext cx="4071966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E:\DCIM\101MSDCF\DSC05201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571480"/>
            <a:ext cx="4214842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2 Imagen" descr="E:\DCIM\101MSDCF\DSC05173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14876" y="2214554"/>
            <a:ext cx="4071966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I:\DCIM\Camera\2013-05-30 11.39.53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86314" y="2357430"/>
            <a:ext cx="4000528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2 Imagen" descr="E:\DCIM\101MSDCF\DSC05328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5720" y="428604"/>
            <a:ext cx="4429156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D:\Mis documentos\mayo mercados\fotos evento develacion placa 1\DSC0004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72000" y="2571744"/>
            <a:ext cx="4286280" cy="3929090"/>
          </a:xfrm>
          <a:prstGeom prst="rect">
            <a:avLst/>
          </a:prstGeom>
          <a:noFill/>
        </p:spPr>
      </p:pic>
      <p:pic>
        <p:nvPicPr>
          <p:cNvPr id="13315" name="Picture 3" descr="D:\Mis documentos\mayo mercados\fotos evento develacion placa 1\DSC00048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282" y="357166"/>
            <a:ext cx="4143404" cy="392909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G:\DCIM\101MSDCF\DSC05100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500042"/>
            <a:ext cx="4286280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2 Imagen" descr="G:\DCIM\101MSDCF\DSC05092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14876" y="1785926"/>
            <a:ext cx="4000528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01" name="Rectangle 1"/>
          <p:cNvSpPr>
            <a:spLocks noChangeArrowheads="1"/>
          </p:cNvSpPr>
          <p:nvPr/>
        </p:nvSpPr>
        <p:spPr bwMode="auto">
          <a:xfrm>
            <a:off x="214282" y="6000768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_tradnl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RIEGO DE CAMELLONES Y AREAS VERDES</a:t>
            </a:r>
            <a:endParaRPr kumimoji="0" lang="es-ES_tradnl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Imagen" descr="G:\DCIM\fotos\DSC04993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428604"/>
            <a:ext cx="4143404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3 Imagen" descr="G:\DCIM\fotos\DSC04679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14876" y="2214554"/>
            <a:ext cx="4143404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Imagen" descr="G:\DCIM\fotos\DSC05006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571480"/>
            <a:ext cx="4143404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3 Imagen" descr="G:\DCIM\fotos\DSC05002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43438" y="2214554"/>
            <a:ext cx="4143404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D:\Mis documentos\mayo mercados\fotos evento develacion placa 1\DSC0004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214290"/>
            <a:ext cx="4286280" cy="3215728"/>
          </a:xfrm>
          <a:prstGeom prst="rect">
            <a:avLst/>
          </a:prstGeom>
          <a:noFill/>
        </p:spPr>
      </p:pic>
      <p:pic>
        <p:nvPicPr>
          <p:cNvPr id="12291" name="Picture 3" descr="D:\Mis documentos\mayo mercados\fotos evento develacion placa 1\DSC00046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43438" y="2500306"/>
            <a:ext cx="4214842" cy="37147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D:\Mis documentos\mayo mercados\fotos evento develacion placa 1\DSC0007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285728"/>
            <a:ext cx="3904040" cy="2928958"/>
          </a:xfrm>
          <a:prstGeom prst="rect">
            <a:avLst/>
          </a:prstGeom>
          <a:noFill/>
        </p:spPr>
      </p:pic>
      <p:pic>
        <p:nvPicPr>
          <p:cNvPr id="15363" name="Picture 3" descr="D:\Mis documentos\mayo mercados\fotos evento develacion placa 1\DSC0007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357686" y="2571744"/>
            <a:ext cx="4357718" cy="35719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D:\Mis documentos\mayo mercados\fotos evento develacion placa 1\DSC0006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357166"/>
            <a:ext cx="4380143" cy="3286148"/>
          </a:xfrm>
          <a:prstGeom prst="rect">
            <a:avLst/>
          </a:prstGeom>
          <a:noFill/>
        </p:spPr>
      </p:pic>
      <p:pic>
        <p:nvPicPr>
          <p:cNvPr id="14339" name="Picture 3" descr="D:\Mis documentos\mayo mercados\fotos evento develacion placa 1\DSC00065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43438" y="2857496"/>
            <a:ext cx="4286280" cy="36433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214283" y="719011"/>
            <a:ext cx="8715436" cy="5924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es-E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ADMINISTRATIVO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es-MX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es-E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Se realizó la limpieza de las rejillas del exterior del mercado “Paulino</a:t>
            </a:r>
            <a:r>
              <a:rPr kumimoji="0" lang="es-ES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Navarro”. </a:t>
            </a:r>
            <a:endParaRPr kumimoji="0" lang="es-E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es-E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Se limpió todo exterior y área de kioskitos del mercado “Paulino </a:t>
            </a:r>
            <a:r>
              <a:rPr lang="es-ES" sz="1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kumimoji="0" lang="es-E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avarro” con hidrolavadora. </a:t>
            </a:r>
            <a:endParaRPr kumimoji="0" lang="es-E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es-E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Se realizó el trabajo de una tapadera de cemento en la entrada a baños,</a:t>
            </a:r>
            <a:r>
              <a:rPr kumimoji="0" lang="es-ES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s-E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ya que la tapadera no sellaba bien y salían olores</a:t>
            </a:r>
            <a:r>
              <a:rPr kumimoji="0" lang="es-ES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s-E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fuertes a drenaje.</a:t>
            </a:r>
            <a:endParaRPr kumimoji="0" lang="es-E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es-E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Se realizaron varios eventos en los primeros días del mes por motivo del aniversario.</a:t>
            </a:r>
            <a:endParaRPr kumimoji="0" lang="es-MX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es-E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Se limpiaron las rejillas de la calle Reforma y Constitución, en el mercado “Constitución”,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lang="es-ES" sz="1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es-E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con el apoyo de Obras Públicas.</a:t>
            </a:r>
            <a:endParaRPr kumimoji="0" lang="es-MX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es-E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Diariamente se hace entrega de material de limpieza al personal operativo.</a:t>
            </a:r>
            <a:endParaRPr kumimoji="0" lang="es-MX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es-E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Se solicitó el apoyo</a:t>
            </a:r>
            <a:r>
              <a:rPr kumimoji="0" lang="es-ES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s-E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 SAPAZA con una pipa de agua para el mercado “Paulino </a:t>
            </a:r>
            <a:r>
              <a:rPr lang="es-ES" sz="1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kumimoji="0" lang="es-E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avarro”.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es-ES" sz="1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Se realizaron limpiezas en general en el mercado paulino interior y exterior de mercado.</a:t>
            </a:r>
            <a:endParaRPr lang="es-MX" sz="1400" dirty="0" smtClean="0">
              <a:latin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es-ES" sz="1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Contamos con la presencia del Gobernador del Estado y otras Autoridades, en la develación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es-ES" sz="1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de la placa del los 100 años del mercado.</a:t>
            </a:r>
            <a:endParaRPr lang="es-MX" sz="1400" dirty="0" smtClean="0">
              <a:latin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es-ES" sz="1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Se cambió unas lámparas por focos ahorradores en el interior.</a:t>
            </a:r>
            <a:endParaRPr lang="es-MX" sz="1400" dirty="0" smtClean="0">
              <a:latin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es-ES" sz="1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Se checó la toma de agua de la carnicería magaña ya que contaba con una fuga de agua y se tuvo que soldar unos tubos.</a:t>
            </a:r>
            <a:endParaRPr lang="es-MX" sz="1400" dirty="0" smtClean="0">
              <a:latin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es-ES" sz="1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Se realizó mantenimiento al local 55 en la puerta del ingreso.</a:t>
            </a:r>
            <a:endParaRPr lang="es-MX" sz="1400" dirty="0" smtClean="0">
              <a:latin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es-ES" sz="1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Se cambiaron los tubos del agua de los baños de planta alta del mercado “Paulino Navarro”. </a:t>
            </a:r>
            <a:endParaRPr lang="es-MX" sz="1400" dirty="0" smtClean="0">
              <a:latin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es-ES" sz="1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Se continúo con la pintada del mercado paulino navarro, realizando el trabajo en las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es-ES" sz="1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columnas en el interior.</a:t>
            </a:r>
            <a:endParaRPr lang="es-MX" sz="1400" dirty="0" smtClean="0">
              <a:latin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es-ES" sz="1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Se realizó limpieza de la azote del mercado paulino navarro, (</a:t>
            </a:r>
            <a:r>
              <a:rPr lang="es-ES" sz="1400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descacharización</a:t>
            </a:r>
            <a:r>
              <a:rPr lang="es-ES" sz="1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).</a:t>
            </a:r>
            <a:endParaRPr lang="es-MX" sz="1400" dirty="0" smtClean="0">
              <a:latin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es-ES" sz="1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Se apoyó al tianguis en la colocación de unas láminas trasparentes en área de ropa.</a:t>
            </a:r>
            <a:endParaRPr lang="es-MX" sz="1400" dirty="0" smtClean="0">
              <a:latin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es-ES" sz="1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Se apoyó al parque ecológico en la reparación de un </a:t>
            </a:r>
            <a:r>
              <a:rPr lang="es-ES" sz="1400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wc</a:t>
            </a:r>
            <a:r>
              <a:rPr lang="es-ES" sz="1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y un </a:t>
            </a:r>
            <a:r>
              <a:rPr lang="es-ES" sz="1400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mijitorio</a:t>
            </a:r>
            <a:r>
              <a:rPr lang="es-ES" sz="1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ya que registraba una fuga de agua.</a:t>
            </a:r>
            <a:endParaRPr lang="es-MX" sz="1400" dirty="0" smtClean="0">
              <a:latin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es-ES" sz="1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El día 27 se realizó la limpieza general de baños del mercado “Paulino Navarro”, viendo la necesidad de cerrarlos por la tarde.</a:t>
            </a:r>
            <a:endParaRPr kumimoji="0" lang="es-MX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Rectangle 1"/>
          <p:cNvSpPr>
            <a:spLocks noChangeArrowheads="1"/>
          </p:cNvSpPr>
          <p:nvPr/>
        </p:nvSpPr>
        <p:spPr bwMode="auto">
          <a:xfrm>
            <a:off x="214282" y="857232"/>
            <a:ext cx="7498399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733550" algn="l"/>
              </a:tabLst>
            </a:pPr>
            <a:r>
              <a:rPr kumimoji="0" lang="es-E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El día 28 se le pidió a SAPAZA  el apoyo para desazolvar en el interior del mercado ya que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733550" algn="l"/>
              </a:tabLst>
            </a:pPr>
            <a:r>
              <a:rPr kumimoji="0" lang="es-E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se encontraban tapado .</a:t>
            </a:r>
            <a:endParaRPr kumimoji="0" lang="es-MX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733550" algn="l"/>
              </a:tabLst>
            </a:pPr>
            <a:r>
              <a:rPr kumimoji="0" lang="es-E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Se realizo limpieza en la zapatería, Camacho ya que su azotea se encontraba tapada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733550" algn="l"/>
              </a:tabLst>
            </a:pPr>
            <a:r>
              <a:rPr kumimoji="0" lang="es-E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del excremento de las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733550" algn="l"/>
              </a:tabLst>
            </a:pPr>
            <a:r>
              <a:rPr kumimoji="0" lang="es-E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palomas al destapar cayo a los kiosquitos y nos afecto . </a:t>
            </a:r>
            <a:endParaRPr kumimoji="0" lang="es-MX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733550" algn="l"/>
              </a:tabLst>
            </a:pPr>
            <a:r>
              <a:rPr kumimoji="0" lang="es-E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Se cambiaron dos empaques de los baños del mercado de constitución .</a:t>
            </a:r>
            <a:endParaRPr kumimoji="0" lang="es-MX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733550" algn="l"/>
              </a:tabLst>
            </a:pPr>
            <a:r>
              <a:rPr kumimoji="0" lang="es-E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Se checo el tinaco del mercado de constitución ya que estaba tirando agua hacia la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733550" algn="l"/>
              </a:tabLst>
            </a:pPr>
            <a:r>
              <a:rPr kumimoji="0" lang="es-E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calle de confort.</a:t>
            </a:r>
            <a:endParaRPr kumimoji="0" lang="es-MX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733550" algn="l"/>
              </a:tabLst>
            </a:pPr>
            <a:r>
              <a:rPr kumimoji="0" lang="es-E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Se colocó un piso que se daño al momento que se desazolvo.</a:t>
            </a:r>
            <a:endParaRPr kumimoji="0" lang="es-MX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733550" algn="l"/>
              </a:tabLst>
            </a:pPr>
            <a:r>
              <a:rPr kumimoji="0" lang="es-E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Se cambiaron lámparas de la entrada al mercado.</a:t>
            </a:r>
            <a:endParaRPr kumimoji="0" lang="es-MX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733550" algn="l"/>
              </a:tabLst>
            </a:pPr>
            <a:r>
              <a:rPr kumimoji="0" lang="es-E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Se limpiaron los pasillos, con un removedor para así darles mejor servicio a la ciudadanía .</a:t>
            </a:r>
            <a:endParaRPr kumimoji="0" lang="es-MX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733550" algn="l"/>
              </a:tabLst>
            </a:pPr>
            <a:r>
              <a:rPr kumimoji="0" lang="es-E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Diariamente se realiza limpieza del contenedor .</a:t>
            </a:r>
            <a:endParaRPr kumimoji="0" lang="es-MX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733550" algn="l"/>
              </a:tabLst>
            </a:pPr>
            <a:endParaRPr kumimoji="0" lang="es-E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733550" algn="l"/>
              </a:tabLst>
            </a:pPr>
            <a:r>
              <a:rPr kumimoji="0" lang="es-E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ECONOMICOS</a:t>
            </a:r>
            <a:endParaRPr kumimoji="0" lang="es-MX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33550" algn="l"/>
              </a:tabLst>
            </a:pPr>
            <a:r>
              <a:rPr kumimoji="0" lang="es-E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Se recabó por concepto de baños.  </a:t>
            </a:r>
            <a:endParaRPr kumimoji="0" lang="es-MX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33550" algn="l"/>
              </a:tabLst>
            </a:pPr>
            <a:endParaRPr kumimoji="0" lang="es-E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33550" algn="l"/>
              </a:tabLst>
            </a:pPr>
            <a:r>
              <a:rPr kumimoji="0" lang="es-E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Mercado Paulino Navarro</a:t>
            </a:r>
            <a:endParaRPr kumimoji="0" lang="es-MX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733550" algn="l"/>
              </a:tabLst>
            </a:pPr>
            <a:r>
              <a:rPr kumimoji="0" lang="es-E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$ 45,602.00</a:t>
            </a:r>
            <a:endParaRPr kumimoji="0" lang="es-MX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33550" algn="l"/>
              </a:tabLst>
            </a:pPr>
            <a:r>
              <a:rPr kumimoji="0" lang="es-E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     </a:t>
            </a:r>
            <a:endParaRPr kumimoji="0" lang="es-MX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33550" algn="l"/>
              </a:tabLst>
            </a:pPr>
            <a:r>
              <a:rPr kumimoji="0" lang="es-E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Mercado</a:t>
            </a:r>
            <a:r>
              <a:rPr kumimoji="0" lang="es-E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es-E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Constitución</a:t>
            </a:r>
            <a:endParaRPr kumimoji="0" lang="es-MX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733550" algn="l"/>
              </a:tabLst>
            </a:pPr>
            <a:r>
              <a:rPr kumimoji="0" lang="es-E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$ 4,211.00</a:t>
            </a:r>
            <a:endParaRPr kumimoji="0" lang="es-MX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33550" algn="l"/>
              </a:tabLst>
            </a:pPr>
            <a:endParaRPr kumimoji="0" lang="es-MX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Mis documentos\mayo mercados\fotos evento develacion placa 1\DSC0029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785794"/>
            <a:ext cx="6715172" cy="52149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2500298" y="1785926"/>
            <a:ext cx="4551247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4800" b="1" dirty="0" smtClean="0">
                <a:solidFill>
                  <a:schemeClr val="accent6">
                    <a:lumMod val="25000"/>
                  </a:schemeClr>
                </a:solidFill>
              </a:rPr>
              <a:t>ALUMBRADO </a:t>
            </a:r>
          </a:p>
          <a:p>
            <a:pPr algn="ctr"/>
            <a:endParaRPr lang="es-MX" sz="4800" b="1" dirty="0" smtClean="0">
              <a:solidFill>
                <a:schemeClr val="accent6">
                  <a:lumMod val="25000"/>
                </a:schemeClr>
              </a:solidFill>
            </a:endParaRPr>
          </a:p>
          <a:p>
            <a:pPr algn="ctr"/>
            <a:r>
              <a:rPr lang="es-MX" sz="4800" b="1" dirty="0" smtClean="0">
                <a:solidFill>
                  <a:schemeClr val="accent6">
                    <a:lumMod val="25000"/>
                  </a:schemeClr>
                </a:solidFill>
              </a:rPr>
              <a:t>PUBLICO</a:t>
            </a:r>
            <a:endParaRPr lang="es-MX" sz="4800" b="1" dirty="0">
              <a:solidFill>
                <a:schemeClr val="accent6">
                  <a:lumMod val="25000"/>
                </a:schemeClr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F:\DCIM\101MSDCF\DSC05242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571480"/>
            <a:ext cx="4286280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2 Imagen" descr="F:\DCIM\101MSDCF\DSC05290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57752" y="2285992"/>
            <a:ext cx="4071966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F:\DCIM\101MSDCF\DSC05201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500042"/>
            <a:ext cx="3857652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2 Imagen" descr="F:\DCIM\101MSDCF\DSC05174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86314" y="2285992"/>
            <a:ext cx="3929090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F:\DCIM\101MSDCF\DSC05296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596" y="500042"/>
            <a:ext cx="3857652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2 Imagen" descr="F:\DCIM\101MSDCF\DSC05285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86314" y="2357430"/>
            <a:ext cx="4071966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1000100" y="785794"/>
            <a:ext cx="5143844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58975" algn="l"/>
                <a:tab pos="2209800" algn="l"/>
              </a:tabLst>
            </a:pPr>
            <a:r>
              <a:rPr kumimoji="0" lang="es-ES" sz="14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SE ATENDIERON                                           578 REPORTES</a:t>
            </a:r>
            <a:endParaRPr kumimoji="0" lang="es-MX" sz="9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58975" algn="l"/>
                <a:tab pos="2209800" algn="l"/>
              </a:tabLst>
            </a:pPr>
            <a:r>
              <a:rPr kumimoji="0" lang="es-ES" sz="14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SE RESOLVIERON                                         578 REPORTES</a:t>
            </a:r>
            <a:endParaRPr kumimoji="0" lang="es-MX" sz="9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58975" algn="l"/>
                <a:tab pos="2209800" algn="l"/>
              </a:tabLst>
            </a:pPr>
            <a:r>
              <a:rPr kumimoji="0" lang="es-MX" sz="14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CIRCUITOS RESTABLECIDOS                        27        </a:t>
            </a:r>
            <a:endParaRPr kumimoji="0" lang="es-MX" sz="18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285720" y="2071678"/>
            <a:ext cx="8429684" cy="3293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s-ES" sz="16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ZAPAZA. Asesoría para instalación de la nueva red de energía eléctrica del pozo de agua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s-ES" sz="16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de la calle Moctezuma cruce con mariscal. </a:t>
            </a:r>
            <a:endParaRPr kumimoji="0" lang="es-MX" sz="105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s-ES" sz="16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Revisión de red de alimentación de las oficinas administrativas del Tianguis Municipal</a:t>
            </a:r>
            <a:endParaRPr kumimoji="0" lang="es-MX" sz="105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s-ES" sz="16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Sistema DIF. Supervisión de instalación de equipos  de aire acondicionado en la sala auditorio. </a:t>
            </a:r>
            <a:endParaRPr kumimoji="0" lang="es-MX" sz="105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s-ES" sz="16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Atención de reportes en la delegación de </a:t>
            </a:r>
            <a:r>
              <a:rPr kumimoji="0" lang="es-ES" sz="1600" b="1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Atequizayan</a:t>
            </a:r>
            <a:r>
              <a:rPr kumimoji="0" lang="es-ES" sz="16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(se repararon 6 lámparas y 1 circuito). </a:t>
            </a:r>
            <a:endParaRPr kumimoji="0" lang="es-MX" sz="105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s-ES" sz="16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Apoyo semanal al mercado de pulgas, con la instalación de reflectores. </a:t>
            </a:r>
            <a:endParaRPr kumimoji="0" lang="es-MX" sz="105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s-ES" sz="16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Apoyo a transito y vialidad con el préstamo de pelicano para reparación de semáforo.</a:t>
            </a:r>
            <a:endParaRPr kumimoji="0" lang="es-MX" sz="105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s-ES" sz="16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Atención de reportes de la Delegación de El Fresnito, (se repararon 9 luminarias</a:t>
            </a:r>
            <a:r>
              <a:rPr kumimoji="0" lang="es-ES" sz="12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). </a:t>
            </a:r>
            <a:endParaRPr kumimoji="0" lang="es-ES" sz="18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571472" y="1571612"/>
            <a:ext cx="8014150" cy="4278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Se repararon 27 circuitos de alumbrado público:</a:t>
            </a:r>
            <a:endParaRPr kumimoji="0" lang="es-MX" sz="9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s-ES" sz="12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Ingreso Norte (camino a la Laguna). </a:t>
            </a:r>
            <a:endParaRPr kumimoji="0" lang="es-MX" sz="9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s-ES" sz="12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Delegación de Atequizayán </a:t>
            </a:r>
            <a:endParaRPr kumimoji="0" lang="es-MX" sz="9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s-ES" sz="12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Solidaridad La Paz</a:t>
            </a:r>
            <a:endParaRPr kumimoji="0" lang="es-MX" sz="9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s-ES" sz="12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19 de Septiembre</a:t>
            </a:r>
            <a:endParaRPr kumimoji="0" lang="es-MX" sz="9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s-ES" sz="12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Acueducto San José. </a:t>
            </a:r>
            <a:endParaRPr kumimoji="0" lang="es-MX" sz="9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s-ES" sz="12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Constituyentes sección II</a:t>
            </a:r>
            <a:endParaRPr kumimoji="0" lang="es-MX" sz="9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s-ES" sz="12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Constituyentes sección IV</a:t>
            </a:r>
            <a:endParaRPr kumimoji="0" lang="es-MX" sz="9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s-ES" sz="12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Constituyentes I</a:t>
            </a:r>
            <a:endParaRPr kumimoji="0" lang="es-MX" sz="9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s-ES" sz="12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Cruz Roja</a:t>
            </a:r>
            <a:endParaRPr kumimoji="0" lang="es-MX" sz="9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s-ES" sz="12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Unión de Colonos</a:t>
            </a:r>
            <a:endParaRPr kumimoji="0" lang="es-MX" sz="9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6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Mantenimiento y Reparación de Luminarias en Espacios Públicos:</a:t>
            </a:r>
            <a:endParaRPr kumimoji="0" lang="es-MX" sz="9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s-ES" sz="12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Col. 19 de Septiembre (canchas de usos múltiples)</a:t>
            </a:r>
            <a:endParaRPr kumimoji="0" lang="es-MX" sz="9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s-ES" sz="12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Col. Teocali. (Reparación de reflectores y programación de reloj).</a:t>
            </a:r>
            <a:endParaRPr kumimoji="0" lang="es-MX" sz="9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s-ES" sz="12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Estadio Olímpico (reubicación de 2 reflectores).  </a:t>
            </a:r>
            <a:endParaRPr kumimoji="0" lang="es-MX" sz="9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s-ES" sz="12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Col. Revolución (reparación de 2 reflectores)</a:t>
            </a:r>
            <a:endParaRPr kumimoji="0" lang="es-MX" sz="9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6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Trabajos varios</a:t>
            </a:r>
            <a:endParaRPr kumimoji="0" lang="es-MX" sz="9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s-ES" sz="12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Trabajos coordinados con la C.F.E.  Cambio de postes.</a:t>
            </a:r>
            <a:endParaRPr kumimoji="0" lang="es-MX" sz="9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s-ES" sz="12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Se otorgaron 2 factibilidades de cobertura de alumbrado público en 2 proyectos de fraccionamientos. </a:t>
            </a:r>
            <a:endParaRPr kumimoji="0" lang="es-ES" sz="18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2285984" y="1785926"/>
            <a:ext cx="4448654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4400" b="1" dirty="0" smtClean="0">
                <a:solidFill>
                  <a:schemeClr val="accent6">
                    <a:lumMod val="25000"/>
                  </a:schemeClr>
                </a:solidFill>
              </a:rPr>
              <a:t>CEMENTERIO </a:t>
            </a:r>
          </a:p>
          <a:p>
            <a:pPr algn="ctr"/>
            <a:endParaRPr lang="es-MX" sz="4400" b="1" dirty="0">
              <a:solidFill>
                <a:schemeClr val="accent6">
                  <a:lumMod val="25000"/>
                </a:schemeClr>
              </a:solidFill>
            </a:endParaRPr>
          </a:p>
          <a:p>
            <a:pPr algn="ctr"/>
            <a:r>
              <a:rPr lang="es-MX" sz="4400" b="1" dirty="0" smtClean="0">
                <a:solidFill>
                  <a:schemeClr val="accent6">
                    <a:lumMod val="25000"/>
                  </a:schemeClr>
                </a:solidFill>
              </a:rPr>
              <a:t>MUNICIPAL</a:t>
            </a:r>
            <a:endParaRPr lang="es-MX" sz="4400" b="1" dirty="0">
              <a:solidFill>
                <a:schemeClr val="accent6">
                  <a:lumMod val="25000"/>
                </a:schemeClr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G:\DCIM\102MSDCF\DSC03259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500042"/>
            <a:ext cx="4214842" cy="392909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3 Imagen" descr="G:\DCIM\102MSDCF\DSC03260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2214554"/>
            <a:ext cx="4214842" cy="364333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4 CuadroTexto"/>
          <p:cNvSpPr txBox="1"/>
          <p:nvPr/>
        </p:nvSpPr>
        <p:spPr>
          <a:xfrm>
            <a:off x="1142976" y="6215082"/>
            <a:ext cx="67667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 smtClean="0"/>
              <a:t>MISA POR MOTIVO DEL 10 DE MAYO DE LAS MADREWS DIFUNTAS</a:t>
            </a:r>
            <a:endParaRPr lang="es-MX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G:\DCIM\102MSDCF\DSC03261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4214842" cy="335758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2 Imagen" descr="G:\DCIM\102MSDCF\DSC03242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2214554"/>
            <a:ext cx="4357718" cy="378621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G:\DCIM\102MSDCF\DSC03220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357166"/>
            <a:ext cx="4429156" cy="328614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2 Imagen" descr="G:\DCIM\102MSDCF\DSC03218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2786058"/>
            <a:ext cx="4143404" cy="314327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3 CuadroTexto"/>
          <p:cNvSpPr txBox="1"/>
          <p:nvPr/>
        </p:nvSpPr>
        <p:spPr>
          <a:xfrm>
            <a:off x="214282" y="6143644"/>
            <a:ext cx="73177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 smtClean="0"/>
              <a:t>PINTA DE FACHADA DEL OTRO EXTERIOR DEL CEMENTERIO MUNICIPAL</a:t>
            </a:r>
            <a:endParaRPr lang="es-MX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Mis documentos\mayo mercados\fotos evento develacion placa 1\DSC00348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428604"/>
            <a:ext cx="4286280" cy="3215728"/>
          </a:xfrm>
          <a:prstGeom prst="rect">
            <a:avLst/>
          </a:prstGeom>
          <a:noFill/>
        </p:spPr>
      </p:pic>
      <p:pic>
        <p:nvPicPr>
          <p:cNvPr id="2051" name="Picture 3" descr="D:\Mis documentos\mayo mercados\fotos evento develacion placa 1\DSC00349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14876" y="3071810"/>
            <a:ext cx="4214842" cy="32147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G:\DCIM\102MSDCF\DSC03284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428604"/>
            <a:ext cx="4071966" cy="321471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2 Imagen" descr="G:\DCIM\102MSDCF\DSC03283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2214554"/>
            <a:ext cx="4286280" cy="392909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G:\DCIM\102MSDCF\DSC03265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428604"/>
            <a:ext cx="4143404" cy="335758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4 Imagen" descr="G:\DCIM\102MSDCF\DSC03264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3071810"/>
            <a:ext cx="4286280" cy="335758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G:\DCIM\102MSDCF\DSC03286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57166"/>
            <a:ext cx="4286280" cy="350046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4 Imagen" descr="G:\DCIM\102MSDCF\DSC03285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2357430"/>
            <a:ext cx="4071966" cy="378621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G:\DCIM\102MSDCF\DSC03270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357166"/>
            <a:ext cx="4357718" cy="364333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2 Imagen" descr="G:\DCIM\102MSDCF\DSC03271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2214554"/>
            <a:ext cx="4071966" cy="340836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G:\DCIM\102MSDCF\DSC03035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4357718" cy="35719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2 Imagen" descr="G:\DCIM\102MSDCF\DSC03267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2428868"/>
            <a:ext cx="4143404" cy="364333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G:\DCIM\102MSDCF\DSC03274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85728"/>
            <a:ext cx="3929090" cy="335758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2 Imagen" descr="G:\DCIM\102MSDCF\DSC03275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2071678"/>
            <a:ext cx="4357718" cy="392909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G:\DCIM\102MSDCF\DSC03278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4286248" cy="328614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2 Imagen" descr="G:\DCIM\102MSDCF\DSC02980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2143116"/>
            <a:ext cx="4000528" cy="35719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G:\DCIM\102MSDCF\DSC03280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14290"/>
            <a:ext cx="4214842" cy="328614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2 Imagen" descr="G:\DCIM\102MSDCF\DSC03266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3071810"/>
            <a:ext cx="4214842" cy="314327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G:\DCIM\102MSDCF\DSC03197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57166"/>
            <a:ext cx="4500594" cy="35719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2 Imagen" descr="G:\DCIM\102MSDCF\DSC03198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2857496"/>
            <a:ext cx="4000528" cy="350046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G:\DCIM\102MSDCF\DSC03201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428604"/>
            <a:ext cx="4214842" cy="371477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2 Imagen" descr="G:\DCIM\102MSDCF\DSC03204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2500306"/>
            <a:ext cx="4071966" cy="326549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Mis documentos\mayo mercados\fotos evento develacion placa 1\DSC00516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285728"/>
            <a:ext cx="4284923" cy="3214710"/>
          </a:xfrm>
          <a:prstGeom prst="rect">
            <a:avLst/>
          </a:prstGeom>
          <a:noFill/>
        </p:spPr>
      </p:pic>
      <p:pic>
        <p:nvPicPr>
          <p:cNvPr id="3075" name="Picture 3" descr="D:\Mis documentos\mayo mercados\fotos evento develacion placa 1\DSC00519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14876" y="2714620"/>
            <a:ext cx="4214842" cy="35719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G:\DCIM\102MSDCF\DSC03223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142984"/>
            <a:ext cx="6786610" cy="469425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G:\DCIM\102MSDCF\DSC03252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4286280" cy="350046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2 Imagen" descr="G:\DCIM\102MSDCF\DSC03293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2214554"/>
            <a:ext cx="4143404" cy="35719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G:\DCIM\102MSDCF\DSC03296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12" y="1714488"/>
            <a:ext cx="4643470" cy="35719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a"/>
          <p:cNvGraphicFramePr>
            <a:graphicFrameLocks noGrp="1"/>
          </p:cNvGraphicFramePr>
          <p:nvPr/>
        </p:nvGraphicFramePr>
        <p:xfrm>
          <a:off x="500034" y="1714488"/>
          <a:ext cx="8286808" cy="4857782"/>
        </p:xfrm>
        <a:graphic>
          <a:graphicData uri="http://schemas.openxmlformats.org/drawingml/2006/table">
            <a:tbl>
              <a:tblPr/>
              <a:tblGrid>
                <a:gridCol w="848486"/>
                <a:gridCol w="6317509"/>
                <a:gridCol w="1120813"/>
              </a:tblGrid>
              <a:tr h="4857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MX" sz="1000" dirty="0">
                        <a:latin typeface="Calibri"/>
                      </a:endParaRPr>
                    </a:p>
                  </a:txBody>
                  <a:tcPr marL="38631" marR="38631" marT="0" marB="0" anchor="b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MX" sz="1000" dirty="0">
                          <a:solidFill>
                            <a:schemeClr val="tx1"/>
                          </a:solidFill>
                          <a:latin typeface="Arial"/>
                          <a:ea typeface="Calibri"/>
                          <a:cs typeface="Times New Roman"/>
                        </a:rPr>
                        <a:t>SERVICIO DE INHUMACION</a:t>
                      </a:r>
                      <a:endParaRPr lang="es-MX" sz="10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631" marR="38631" marT="0" marB="0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MX" sz="1000">
                          <a:solidFill>
                            <a:schemeClr val="tx1"/>
                          </a:solidFill>
                          <a:latin typeface="Arial"/>
                          <a:ea typeface="Calibri"/>
                          <a:cs typeface="Times New Roman"/>
                        </a:rPr>
                        <a:t>$  3,876.00</a:t>
                      </a:r>
                      <a:endParaRPr lang="es-MX" sz="100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631" marR="38631" marT="0" marB="0" anchor="b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57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MX" sz="1000">
                        <a:latin typeface="Calibri"/>
                      </a:endParaRPr>
                    </a:p>
                  </a:txBody>
                  <a:tcPr marL="38631" marR="38631" marT="0" marB="0" anchor="b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MX" sz="1000" dirty="0">
                          <a:solidFill>
                            <a:schemeClr val="tx1"/>
                          </a:solidFill>
                          <a:latin typeface="Arial"/>
                          <a:ea typeface="Calibri"/>
                          <a:cs typeface="Times New Roman"/>
                        </a:rPr>
                        <a:t>SERVICIO DE EXHUMACION DE  RESTOS ARIDOS </a:t>
                      </a:r>
                      <a:endParaRPr lang="es-MX" sz="10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631" marR="38631" marT="0" marB="0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MX" sz="1000">
                          <a:solidFill>
                            <a:schemeClr val="tx1"/>
                          </a:solidFill>
                          <a:latin typeface="Arial"/>
                          <a:ea typeface="Calibri"/>
                          <a:cs typeface="Times New Roman"/>
                        </a:rPr>
                        <a:t>$    604.00</a:t>
                      </a:r>
                      <a:endParaRPr lang="es-MX" sz="100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631" marR="38631" marT="0" marB="0" anchor="b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57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MX" sz="90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 </a:t>
                      </a:r>
                      <a:endParaRPr lang="es-MX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631" marR="38631" marT="0" marB="0" anchor="b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MX" sz="1000" dirty="0">
                          <a:solidFill>
                            <a:schemeClr val="tx1"/>
                          </a:solidFill>
                          <a:latin typeface="Arial"/>
                          <a:ea typeface="Calibri"/>
                          <a:cs typeface="Times New Roman"/>
                        </a:rPr>
                        <a:t>VENTA DE LOTES EN PROPIEDAD PARA FOSAS</a:t>
                      </a:r>
                      <a:endParaRPr lang="es-MX" sz="10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631" marR="38631" marT="0" marB="0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MX" sz="1000">
                          <a:solidFill>
                            <a:schemeClr val="tx1"/>
                          </a:solidFill>
                          <a:latin typeface="Arial"/>
                          <a:ea typeface="Calibri"/>
                          <a:cs typeface="Times New Roman"/>
                        </a:rPr>
                        <a:t>$  14,432.73</a:t>
                      </a:r>
                      <a:endParaRPr lang="es-MX" sz="100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631" marR="38631" marT="0" marB="0" anchor="b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57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MX" sz="1000">
                          <a:solidFill>
                            <a:srgbClr val="000000"/>
                          </a:solidFill>
                          <a:highlight>
                            <a:srgbClr val="808000"/>
                          </a:highlight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s-MX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631" marR="38631" marT="0" marB="0" anchor="b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5F9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MX" sz="1000" dirty="0">
                          <a:solidFill>
                            <a:schemeClr val="tx1"/>
                          </a:solidFill>
                          <a:latin typeface="Arial"/>
                          <a:ea typeface="Calibri"/>
                          <a:cs typeface="Times New Roman"/>
                        </a:rPr>
                        <a:t>TRASPASO DE PROPIEDAD EN CEMENTERIO MPAL.</a:t>
                      </a:r>
                      <a:endParaRPr lang="es-MX" sz="10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631" marR="38631" marT="0" marB="0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MX" sz="1000">
                          <a:solidFill>
                            <a:schemeClr val="tx1"/>
                          </a:solidFill>
                          <a:latin typeface="Arial"/>
                          <a:ea typeface="Calibri"/>
                          <a:cs typeface="Times New Roman"/>
                        </a:rPr>
                        <a:t>$    177.00</a:t>
                      </a:r>
                      <a:endParaRPr lang="es-MX" sz="100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631" marR="38631" marT="0" marB="0" anchor="b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15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MX" sz="9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 </a:t>
                      </a:r>
                      <a:endParaRPr lang="es-MX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631" marR="38631" marT="0" marB="0" anchor="b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MX" sz="1000" dirty="0">
                          <a:solidFill>
                            <a:schemeClr val="tx1"/>
                          </a:solidFill>
                          <a:latin typeface="Arial"/>
                          <a:ea typeface="Calibri"/>
                          <a:cs typeface="Times New Roman"/>
                        </a:rPr>
                        <a:t>PAGOS DE MANTENIMIENTO </a:t>
                      </a:r>
                      <a:endParaRPr lang="es-MX" sz="10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631" marR="38631" marT="0" marB="0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MX" sz="1000">
                          <a:solidFill>
                            <a:schemeClr val="tx1"/>
                          </a:solidFill>
                          <a:latin typeface="Arial"/>
                          <a:ea typeface="Calibri"/>
                          <a:cs typeface="Times New Roman"/>
                        </a:rPr>
                        <a:t>$  128,528.20</a:t>
                      </a:r>
                      <a:endParaRPr lang="es-MX" sz="100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631" marR="38631" marT="0" marB="0" anchor="b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57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MX" sz="90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 </a:t>
                      </a:r>
                      <a:endParaRPr lang="es-MX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631" marR="38631" marT="0" marB="0" anchor="b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MX" sz="1000" dirty="0">
                          <a:solidFill>
                            <a:schemeClr val="tx1"/>
                          </a:solidFill>
                          <a:latin typeface="Arial"/>
                          <a:ea typeface="Calibri"/>
                          <a:cs typeface="Times New Roman"/>
                        </a:rPr>
                        <a:t>FORMATOS DE TITULOS DE PROPIEDAD</a:t>
                      </a:r>
                      <a:endParaRPr lang="es-MX" sz="10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631" marR="38631" marT="0" marB="0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MX" sz="1000">
                          <a:solidFill>
                            <a:schemeClr val="tx1"/>
                          </a:solidFill>
                          <a:latin typeface="Arial"/>
                          <a:ea typeface="Calibri"/>
                          <a:cs typeface="Times New Roman"/>
                        </a:rPr>
                        <a:t>$  1,966.33</a:t>
                      </a:r>
                      <a:endParaRPr lang="es-MX" sz="100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631" marR="38631" marT="0" marB="0" anchor="b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57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MX" sz="90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 </a:t>
                      </a:r>
                      <a:endParaRPr lang="es-MX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631" marR="38631" marT="0" marB="0" anchor="b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MX" sz="1000" dirty="0">
                          <a:solidFill>
                            <a:schemeClr val="tx1"/>
                          </a:solidFill>
                          <a:latin typeface="Arial"/>
                          <a:ea typeface="Calibri"/>
                          <a:cs typeface="Times New Roman"/>
                        </a:rPr>
                        <a:t>INSCRIPCION O MODIFICACION AL PADRON DE PROPIETARIOS</a:t>
                      </a:r>
                      <a:endParaRPr lang="es-MX" sz="10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631" marR="38631" marT="0" marB="0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MX" sz="1000" dirty="0">
                          <a:solidFill>
                            <a:schemeClr val="tx1"/>
                          </a:solidFill>
                          <a:latin typeface="Arial"/>
                          <a:ea typeface="Calibri"/>
                          <a:cs typeface="Times New Roman"/>
                        </a:rPr>
                        <a:t>$  2,923.00</a:t>
                      </a:r>
                      <a:endParaRPr lang="es-MX" sz="10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631" marR="38631" marT="0" marB="0" anchor="b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15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MX" sz="90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 </a:t>
                      </a:r>
                      <a:endParaRPr lang="es-MX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631" marR="38631" marT="0" marB="0" anchor="b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MX" sz="1000" b="1" dirty="0">
                          <a:solidFill>
                            <a:schemeClr val="tx1"/>
                          </a:solidFill>
                          <a:latin typeface="Arial"/>
                          <a:ea typeface="Calibri"/>
                          <a:cs typeface="Times New Roman"/>
                        </a:rPr>
                        <a:t>TOTAL</a:t>
                      </a:r>
                      <a:endParaRPr lang="es-MX" sz="10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631" marR="38631" marT="0" marB="0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MX" sz="1000" b="1" dirty="0">
                          <a:solidFill>
                            <a:schemeClr val="tx1"/>
                          </a:solidFill>
                          <a:latin typeface="Arial"/>
                          <a:ea typeface="Calibri"/>
                          <a:cs typeface="Times New Roman"/>
                        </a:rPr>
                        <a:t>$  152,507.26</a:t>
                      </a:r>
                      <a:endParaRPr lang="es-MX" sz="10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631" marR="38631" marT="0" marB="0" anchor="b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428596" y="57148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71500" algn="l"/>
                <a:tab pos="3706813" algn="l"/>
              </a:tabLst>
            </a:pPr>
            <a:r>
              <a:rPr kumimoji="0" lang="es-MX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Engravers MT" pitchFamily="18" charset="0"/>
                <a:ea typeface="Calibri" pitchFamily="34" charset="0"/>
                <a:cs typeface="Arial" pitchFamily="34" charset="0"/>
              </a:rPr>
              <a:t>INFORME DE ACTIVIDADES DEL CEMENTERIO MUNICIPAL</a:t>
            </a:r>
            <a:endParaRPr kumimoji="0" lang="es-MX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71500" algn="l"/>
                <a:tab pos="3706813" algn="l"/>
              </a:tabLst>
            </a:pPr>
            <a:r>
              <a:rPr kumimoji="0" lang="es-MX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Engravers MT" pitchFamily="18" charset="0"/>
                <a:ea typeface="Calibri" pitchFamily="34" charset="0"/>
                <a:cs typeface="Arial" pitchFamily="34" charset="0"/>
              </a:rPr>
              <a:t>REALIZADAS EN EL MES FEBRERO DEL 2013</a:t>
            </a:r>
            <a:endParaRPr kumimoji="0" lang="es-MX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71500" algn="l"/>
                <a:tab pos="3706813" algn="l"/>
              </a:tabLst>
            </a:pPr>
            <a:r>
              <a:rPr kumimoji="0" lang="es-MX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Se expidieron 41  t</a:t>
            </a:r>
            <a:r>
              <a:rPr kumimoji="0" lang="es-MX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í</a:t>
            </a:r>
            <a:r>
              <a:rPr kumimoji="0" lang="es-MX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tulos de propiedad.</a:t>
            </a:r>
            <a:endParaRPr kumimoji="0" lang="es-MX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71500" algn="l"/>
                <a:tab pos="3706813" algn="l"/>
              </a:tabLst>
            </a:pPr>
            <a:r>
              <a:rPr kumimoji="0" lang="es-MX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 </a:t>
            </a:r>
            <a:endParaRPr kumimoji="0" lang="es-MX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71500" algn="l"/>
                <a:tab pos="3706813" algn="l"/>
              </a:tabLst>
            </a:pPr>
            <a:r>
              <a:rPr kumimoji="0" lang="es-MX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                                           </a:t>
            </a:r>
            <a:r>
              <a:rPr kumimoji="0" lang="es-MX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REPORTE DE LO RECAUDADO</a:t>
            </a:r>
            <a:endParaRPr kumimoji="0" lang="es-MX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Gráfico"/>
          <p:cNvGraphicFramePr/>
          <p:nvPr/>
        </p:nvGraphicFramePr>
        <p:xfrm>
          <a:off x="642910" y="428604"/>
          <a:ext cx="7358114" cy="40719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1142976" y="4572008"/>
            <a:ext cx="750099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14264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3706813" algn="l"/>
              </a:tabLst>
            </a:pPr>
            <a:r>
              <a:rPr kumimoji="0" lang="es-MX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CON UN IMPORTE TOTAL DE: - - - - - - - - - - - - - - - - -  - - - - - - - - - - - - - - - -  - - - - - --------------------------------------------------------------------------------------------------------------</a:t>
            </a:r>
            <a:endParaRPr kumimoji="0" lang="es-MX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706813" algn="l"/>
              </a:tabLst>
            </a:pPr>
            <a:r>
              <a:rPr kumimoji="0" lang="es-MX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$  152,507.26 (</a:t>
            </a:r>
            <a:r>
              <a:rPr kumimoji="0" lang="es-MX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CIENTO CINCUENTA Y DOS MIL QUINIENTOS SIETE PESOS 26/100, MON. ========= NAL.)</a:t>
            </a:r>
            <a:endParaRPr kumimoji="0" lang="es-MX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706813" algn="l"/>
              </a:tabLst>
            </a:pPr>
            <a:endParaRPr kumimoji="0" lang="es-MX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706813" algn="l"/>
              </a:tabLst>
            </a:pPr>
            <a:endParaRPr lang="es-MX" sz="1400" b="1" dirty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706813" algn="l"/>
              </a:tabLst>
            </a:pPr>
            <a:r>
              <a:rPr kumimoji="0" lang="es-MX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TOTAL DE INHUMACION Y EXHUMACION</a:t>
            </a:r>
            <a:endParaRPr kumimoji="0" lang="es-MX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5" name="4 Tabla"/>
          <p:cNvGraphicFramePr>
            <a:graphicFrameLocks noGrp="1"/>
          </p:cNvGraphicFramePr>
          <p:nvPr/>
        </p:nvGraphicFramePr>
        <p:xfrm>
          <a:off x="428596" y="6215082"/>
          <a:ext cx="8215338" cy="229553"/>
        </p:xfrm>
        <a:graphic>
          <a:graphicData uri="http://schemas.openxmlformats.org/drawingml/2006/table">
            <a:tbl>
              <a:tblPr/>
              <a:tblGrid>
                <a:gridCol w="2225853"/>
                <a:gridCol w="1991261"/>
                <a:gridCol w="2311747"/>
                <a:gridCol w="1686477"/>
              </a:tblGrid>
              <a:tr h="17399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706495" algn="l"/>
                        </a:tabLst>
                      </a:pPr>
                      <a:r>
                        <a:rPr lang="es-MX" sz="1400" b="1">
                          <a:solidFill>
                            <a:schemeClr val="tx1"/>
                          </a:solidFill>
                          <a:latin typeface="Arial"/>
                          <a:ea typeface="Calibri"/>
                          <a:cs typeface="Times New Roman"/>
                        </a:rPr>
                        <a:t>INHUMACIONES</a:t>
                      </a:r>
                      <a:endParaRPr lang="es-MX" sz="110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15950" algn="ctr"/>
                          <a:tab pos="1231900" algn="r"/>
                          <a:tab pos="3706495" algn="l"/>
                        </a:tabLst>
                      </a:pPr>
                      <a:r>
                        <a:rPr lang="es-MX" sz="1400" b="1" dirty="0">
                          <a:solidFill>
                            <a:schemeClr val="tx1"/>
                          </a:solidFill>
                          <a:latin typeface="Arial"/>
                          <a:ea typeface="Calibri"/>
                          <a:cs typeface="Times New Roman"/>
                        </a:rPr>
                        <a:t>	39	</a:t>
                      </a:r>
                      <a:endParaRPr lang="es-MX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706495" algn="l"/>
                        </a:tabLst>
                      </a:pPr>
                      <a:r>
                        <a:rPr lang="es-MX" sz="1400" b="1">
                          <a:solidFill>
                            <a:schemeClr val="tx1"/>
                          </a:solidFill>
                          <a:latin typeface="Arial"/>
                          <a:ea typeface="Calibri"/>
                          <a:cs typeface="Times New Roman"/>
                        </a:rPr>
                        <a:t>EXHUMACIONES</a:t>
                      </a:r>
                      <a:endParaRPr lang="es-MX" sz="110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706495" algn="l"/>
                        </a:tabLst>
                      </a:pPr>
                      <a:r>
                        <a:rPr lang="es-MX" sz="1400" b="1" dirty="0">
                          <a:solidFill>
                            <a:schemeClr val="tx1"/>
                          </a:solidFill>
                          <a:latin typeface="Arial"/>
                          <a:ea typeface="Calibri"/>
                          <a:cs typeface="Times New Roman"/>
                        </a:rPr>
                        <a:t>03</a:t>
                      </a:r>
                      <a:endParaRPr lang="es-MX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19188" algn="l"/>
              </a:tabLst>
            </a:pPr>
            <a:r>
              <a:rPr kumimoji="0" lang="es-MX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	</a:t>
            </a:r>
            <a:endParaRPr kumimoji="0" lang="es-MX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Gráfico"/>
          <p:cNvGraphicFramePr/>
          <p:nvPr/>
        </p:nvGraphicFramePr>
        <p:xfrm>
          <a:off x="500034" y="428604"/>
          <a:ext cx="8143932" cy="62151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CuadroTexto"/>
          <p:cNvSpPr txBox="1"/>
          <p:nvPr/>
        </p:nvSpPr>
        <p:spPr>
          <a:xfrm>
            <a:off x="2857488" y="2214554"/>
            <a:ext cx="3211135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4800" dirty="0" smtClean="0"/>
              <a:t>TIANGUIS</a:t>
            </a:r>
          </a:p>
          <a:p>
            <a:pPr algn="ctr"/>
            <a:endParaRPr lang="es-MX" sz="4800" dirty="0" smtClean="0"/>
          </a:p>
          <a:p>
            <a:pPr algn="ctr"/>
            <a:r>
              <a:rPr lang="es-MX" sz="4800" dirty="0" smtClean="0"/>
              <a:t>MUNICIPAL</a:t>
            </a:r>
            <a:endParaRPr lang="es-MX" sz="4800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Foto-074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85719" y="714356"/>
            <a:ext cx="4000527" cy="3143272"/>
          </a:xfrm>
          <a:prstGeom prst="rect">
            <a:avLst/>
          </a:prstGeom>
          <a:noFill/>
          <a:ln/>
        </p:spPr>
      </p:pic>
      <p:pic>
        <p:nvPicPr>
          <p:cNvPr id="3" name="Picture 10" descr="Foto-074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4500562" y="2714620"/>
            <a:ext cx="4429156" cy="3500462"/>
          </a:xfrm>
          <a:prstGeom prst="rect">
            <a:avLst/>
          </a:prstGeom>
          <a:noFill/>
          <a:ln/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 descr="Foto-074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500034" y="357166"/>
            <a:ext cx="4285501" cy="3214710"/>
          </a:xfrm>
          <a:prstGeom prst="rect">
            <a:avLst/>
          </a:prstGeom>
          <a:noFill/>
          <a:ln/>
        </p:spPr>
      </p:pic>
      <p:pic>
        <p:nvPicPr>
          <p:cNvPr id="3" name="Picture 12" descr="Foto-074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4714876" y="2500306"/>
            <a:ext cx="4214842" cy="3714776"/>
          </a:xfrm>
          <a:prstGeom prst="rect">
            <a:avLst/>
          </a:prstGeom>
          <a:noFill/>
          <a:ln/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 descr="Foto-079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357158" y="285728"/>
            <a:ext cx="4285502" cy="3214710"/>
          </a:xfrm>
          <a:prstGeom prst="rect">
            <a:avLst/>
          </a:prstGeom>
          <a:noFill/>
          <a:ln/>
        </p:spPr>
      </p:pic>
      <p:pic>
        <p:nvPicPr>
          <p:cNvPr id="3" name="Picture 12" descr="Foto-0800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5000628" y="3071810"/>
            <a:ext cx="3857652" cy="2187575"/>
          </a:xfrm>
          <a:prstGeom prst="rect">
            <a:avLst/>
          </a:prstGeom>
          <a:noFill/>
          <a:ln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Mis documentos\mayo mercados\fotos evento develacion placa 1\DSC00679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285728"/>
            <a:ext cx="4380143" cy="3286148"/>
          </a:xfrm>
          <a:prstGeom prst="rect">
            <a:avLst/>
          </a:prstGeom>
          <a:noFill/>
        </p:spPr>
      </p:pic>
      <p:pic>
        <p:nvPicPr>
          <p:cNvPr id="4099" name="Picture 3" descr="D:\Mis documentos\mayo mercados\fotos evento develacion placa 1\DSC00696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14876" y="3143248"/>
            <a:ext cx="4143404" cy="32147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Foto-074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14281" y="642918"/>
            <a:ext cx="4286279" cy="3214710"/>
          </a:xfrm>
          <a:prstGeom prst="rect">
            <a:avLst/>
          </a:prstGeom>
          <a:noFill/>
          <a:ln/>
        </p:spPr>
      </p:pic>
      <p:sp>
        <p:nvSpPr>
          <p:cNvPr id="3" name="2 CuadroTexto"/>
          <p:cNvSpPr txBox="1"/>
          <p:nvPr/>
        </p:nvSpPr>
        <p:spPr>
          <a:xfrm>
            <a:off x="285720" y="6000768"/>
            <a:ext cx="84558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 smtClean="0"/>
              <a:t>RETIRO DE VEHICULOS CON MERCANCIA CON APOYO DE PERSONAL DE REGLAMENTOS</a:t>
            </a:r>
            <a:endParaRPr lang="es-MX" sz="1600" dirty="0"/>
          </a:p>
        </p:txBody>
      </p:sp>
      <p:pic>
        <p:nvPicPr>
          <p:cNvPr id="4" name="Picture 11" descr="Foto-0839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4786314" y="2500306"/>
            <a:ext cx="4071966" cy="3357586"/>
          </a:xfrm>
          <a:prstGeom prst="rect">
            <a:avLst/>
          </a:prstGeom>
          <a:noFill/>
          <a:ln/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3" descr="Foto-074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19" y="285728"/>
            <a:ext cx="4243905" cy="3000396"/>
          </a:xfrm>
          <a:prstGeom prst="rect">
            <a:avLst/>
          </a:prstGeom>
          <a:noFill/>
        </p:spPr>
      </p:pic>
      <p:pic>
        <p:nvPicPr>
          <p:cNvPr id="3" name="Picture 10" descr="Foto-0750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4786314" y="1857364"/>
            <a:ext cx="4071966" cy="3500462"/>
          </a:xfrm>
          <a:prstGeom prst="rect">
            <a:avLst/>
          </a:prstGeom>
          <a:noFill/>
          <a:ln/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Foto-081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4929190" y="3214686"/>
            <a:ext cx="3929090" cy="3043244"/>
          </a:xfrm>
          <a:prstGeom prst="rect">
            <a:avLst/>
          </a:prstGeom>
          <a:noFill/>
          <a:ln/>
        </p:spPr>
      </p:pic>
      <p:pic>
        <p:nvPicPr>
          <p:cNvPr id="3" name="Picture 11" descr="Foto-082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500034" y="428604"/>
            <a:ext cx="4071966" cy="3143272"/>
          </a:xfrm>
          <a:prstGeom prst="rect">
            <a:avLst/>
          </a:prstGeom>
          <a:noFill/>
          <a:ln/>
        </p:spPr>
      </p:pic>
      <p:sp>
        <p:nvSpPr>
          <p:cNvPr id="4" name="3 CuadroTexto"/>
          <p:cNvSpPr txBox="1"/>
          <p:nvPr/>
        </p:nvSpPr>
        <p:spPr>
          <a:xfrm>
            <a:off x="500034" y="6215082"/>
            <a:ext cx="41887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 smtClean="0"/>
              <a:t>RETIRO DE VENDEDORES AMBULANTES</a:t>
            </a:r>
            <a:endParaRPr lang="es-MX" dirty="0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Foto-080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4572000" y="2143116"/>
            <a:ext cx="4357718" cy="3543310"/>
          </a:xfrm>
          <a:prstGeom prst="rect">
            <a:avLst/>
          </a:prstGeom>
          <a:noFill/>
          <a:ln/>
        </p:spPr>
      </p:pic>
      <p:pic>
        <p:nvPicPr>
          <p:cNvPr id="3" name="Picture 11" descr="Foto-077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357158" y="571480"/>
            <a:ext cx="4071966" cy="3500462"/>
          </a:xfrm>
          <a:prstGeom prst="rect">
            <a:avLst/>
          </a:prstGeom>
          <a:noFill/>
          <a:ln/>
        </p:spPr>
      </p:pic>
      <p:sp>
        <p:nvSpPr>
          <p:cNvPr id="4" name="3 CuadroTexto"/>
          <p:cNvSpPr txBox="1"/>
          <p:nvPr/>
        </p:nvSpPr>
        <p:spPr>
          <a:xfrm>
            <a:off x="571472" y="6143644"/>
            <a:ext cx="50865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 smtClean="0"/>
              <a:t>ASIGNACION DE LUGARES  LOS DIAS DOMINGOS</a:t>
            </a:r>
            <a:endParaRPr lang="es-MX" dirty="0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Foto-078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357158" y="357166"/>
            <a:ext cx="4095778" cy="3071834"/>
          </a:xfrm>
          <a:prstGeom prst="rect">
            <a:avLst/>
          </a:prstGeom>
          <a:noFill/>
          <a:ln/>
        </p:spPr>
      </p:pic>
      <p:pic>
        <p:nvPicPr>
          <p:cNvPr id="3" name="Picture 12" descr="Foto-078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4714876" y="2428868"/>
            <a:ext cx="4143404" cy="3429024"/>
          </a:xfrm>
          <a:prstGeom prst="rect">
            <a:avLst/>
          </a:prstGeom>
          <a:noFill/>
          <a:ln/>
        </p:spPr>
      </p:pic>
      <p:sp>
        <p:nvSpPr>
          <p:cNvPr id="4" name="3 CuadroTexto"/>
          <p:cNvSpPr txBox="1"/>
          <p:nvPr/>
        </p:nvSpPr>
        <p:spPr>
          <a:xfrm>
            <a:off x="428596" y="6143644"/>
            <a:ext cx="58182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 smtClean="0"/>
              <a:t>LIMPIEZA DE REGILLAS EN EL TIANGUIS MUNICIPAL</a:t>
            </a:r>
            <a:endParaRPr lang="es-MX" dirty="0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Foto-081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428596" y="1214422"/>
            <a:ext cx="3857652" cy="3143272"/>
          </a:xfrm>
          <a:prstGeom prst="rect">
            <a:avLst/>
          </a:prstGeom>
          <a:noFill/>
          <a:ln/>
        </p:spPr>
      </p:pic>
      <p:pic>
        <p:nvPicPr>
          <p:cNvPr id="3" name="Picture 14" descr="Foto-0809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4643438" y="2428868"/>
            <a:ext cx="4214842" cy="3500462"/>
          </a:xfrm>
          <a:prstGeom prst="rect">
            <a:avLst/>
          </a:prstGeom>
          <a:noFill/>
          <a:ln/>
        </p:spPr>
      </p:pic>
      <p:sp>
        <p:nvSpPr>
          <p:cNvPr id="4" name="3 CuadroTexto"/>
          <p:cNvSpPr txBox="1"/>
          <p:nvPr/>
        </p:nvSpPr>
        <p:spPr>
          <a:xfrm>
            <a:off x="642910" y="6143644"/>
            <a:ext cx="44487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 smtClean="0"/>
              <a:t>LIMPIEZA EN EL AREA DE CONTENEDORES</a:t>
            </a:r>
            <a:endParaRPr lang="es-MX" dirty="0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Foto-077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428596" y="500042"/>
            <a:ext cx="3905276" cy="2928958"/>
          </a:xfrm>
          <a:prstGeom prst="rect">
            <a:avLst/>
          </a:prstGeom>
          <a:noFill/>
          <a:ln/>
        </p:spPr>
      </p:pic>
      <p:pic>
        <p:nvPicPr>
          <p:cNvPr id="3" name="Picture 11" descr="Foto-077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4643438" y="2428868"/>
            <a:ext cx="4143404" cy="3357586"/>
          </a:xfrm>
          <a:prstGeom prst="rect">
            <a:avLst/>
          </a:prstGeom>
          <a:noFill/>
          <a:ln/>
        </p:spPr>
      </p:pic>
      <p:sp>
        <p:nvSpPr>
          <p:cNvPr id="4" name="3 CuadroTexto"/>
          <p:cNvSpPr txBox="1"/>
          <p:nvPr/>
        </p:nvSpPr>
        <p:spPr>
          <a:xfrm>
            <a:off x="571472" y="6286520"/>
            <a:ext cx="76233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 smtClean="0"/>
              <a:t>RETIRO DE CARRETONES PARA LA LIMPIEZA DE ANDADORES DE TIANGUIS </a:t>
            </a:r>
            <a:endParaRPr lang="es-MX" dirty="0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Foto-083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85720" y="214290"/>
            <a:ext cx="4286280" cy="3357586"/>
          </a:xfrm>
          <a:prstGeom prst="rect">
            <a:avLst/>
          </a:prstGeom>
          <a:noFill/>
          <a:ln/>
        </p:spPr>
      </p:pic>
      <p:pic>
        <p:nvPicPr>
          <p:cNvPr id="3" name="Picture 9" descr="Foto-083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4857752" y="2500306"/>
            <a:ext cx="4071966" cy="3571900"/>
          </a:xfrm>
          <a:prstGeom prst="rect">
            <a:avLst/>
          </a:prstGeom>
          <a:noFill/>
          <a:ln/>
        </p:spPr>
      </p:pic>
      <p:sp>
        <p:nvSpPr>
          <p:cNvPr id="4" name="3 CuadroTexto"/>
          <p:cNvSpPr txBox="1"/>
          <p:nvPr/>
        </p:nvSpPr>
        <p:spPr>
          <a:xfrm>
            <a:off x="571472" y="6215082"/>
            <a:ext cx="55845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 smtClean="0"/>
              <a:t>PODAS EN EL  ANDADORES DEL TIANGUIS MUNICIPAL</a:t>
            </a:r>
            <a:endParaRPr lang="es-MX" dirty="0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Foto-084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14282" y="285727"/>
            <a:ext cx="4357718" cy="3500463"/>
          </a:xfrm>
          <a:prstGeom prst="rect">
            <a:avLst/>
          </a:prstGeom>
          <a:noFill/>
          <a:ln/>
        </p:spPr>
      </p:pic>
      <p:pic>
        <p:nvPicPr>
          <p:cNvPr id="3" name="Picture 12" descr="Foto-089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4643438" y="2143116"/>
            <a:ext cx="4286280" cy="3714776"/>
          </a:xfrm>
          <a:prstGeom prst="rect">
            <a:avLst/>
          </a:prstGeom>
          <a:noFill/>
          <a:ln/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IMG_20130503_08193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14282" y="285728"/>
            <a:ext cx="4214842" cy="3500462"/>
          </a:xfrm>
          <a:prstGeom prst="rect">
            <a:avLst/>
          </a:prstGeom>
          <a:noFill/>
          <a:ln/>
        </p:spPr>
      </p:pic>
      <p:pic>
        <p:nvPicPr>
          <p:cNvPr id="3" name="Picture 10" descr="IMG_20130503_08194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4572000" y="1571612"/>
            <a:ext cx="4357718" cy="3857652"/>
          </a:xfrm>
          <a:prstGeom prst="rect">
            <a:avLst/>
          </a:prstGeom>
          <a:noFill/>
          <a:ln/>
        </p:spPr>
      </p:pic>
      <p:sp>
        <p:nvSpPr>
          <p:cNvPr id="4" name="3 CuadroTexto"/>
          <p:cNvSpPr txBox="1"/>
          <p:nvPr/>
        </p:nvSpPr>
        <p:spPr>
          <a:xfrm>
            <a:off x="500034" y="6357958"/>
            <a:ext cx="63606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 smtClean="0"/>
              <a:t>MANTENIMIENTO DE CARRETILLAS DEL TIANGUIS MUNICIPAL</a:t>
            </a:r>
            <a:endParaRPr lang="es-MX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Mis documentos\mayo mercados\fotos evento develacion placa 1\DSC0109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1" y="357166"/>
            <a:ext cx="4284923" cy="3214710"/>
          </a:xfrm>
          <a:prstGeom prst="rect">
            <a:avLst/>
          </a:prstGeom>
          <a:noFill/>
        </p:spPr>
      </p:pic>
      <p:pic>
        <p:nvPicPr>
          <p:cNvPr id="5123" name="Picture 3" descr="D:\Mis documentos\mayo mercados\fotos evento develacion placa 1\DSC01155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14876" y="2285992"/>
            <a:ext cx="4143404" cy="36433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IMG_20130514_12053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85720" y="428604"/>
            <a:ext cx="4214842" cy="3071834"/>
          </a:xfrm>
          <a:prstGeom prst="rect">
            <a:avLst/>
          </a:prstGeom>
          <a:noFill/>
          <a:ln/>
        </p:spPr>
      </p:pic>
      <p:pic>
        <p:nvPicPr>
          <p:cNvPr id="3" name="Picture 12" descr="IMG_20130514_12103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4643438" y="2357430"/>
            <a:ext cx="4071966" cy="3786214"/>
          </a:xfrm>
          <a:prstGeom prst="rect">
            <a:avLst/>
          </a:prstGeom>
          <a:noFill/>
          <a:ln/>
        </p:spPr>
      </p:pic>
      <p:sp>
        <p:nvSpPr>
          <p:cNvPr id="4" name="3 CuadroTexto"/>
          <p:cNvSpPr txBox="1"/>
          <p:nvPr/>
        </p:nvSpPr>
        <p:spPr>
          <a:xfrm>
            <a:off x="285720" y="6357958"/>
            <a:ext cx="77438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 smtClean="0"/>
              <a:t>REPARACION DE MALLA DEL ESTACIONAMIENTO DEL TIANGUIS MUNICIPAL</a:t>
            </a:r>
            <a:endParaRPr lang="es-MX" dirty="0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IMG_20130510_10011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428596" y="357166"/>
            <a:ext cx="3929090" cy="3214710"/>
          </a:xfrm>
          <a:prstGeom prst="rect">
            <a:avLst/>
          </a:prstGeom>
          <a:noFill/>
          <a:ln/>
        </p:spPr>
      </p:pic>
      <p:pic>
        <p:nvPicPr>
          <p:cNvPr id="3" name="Picture 11" descr="IMG_20130510_11485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4714876" y="2428868"/>
            <a:ext cx="4143404" cy="3429024"/>
          </a:xfrm>
          <a:prstGeom prst="rect">
            <a:avLst/>
          </a:prstGeom>
          <a:noFill/>
          <a:ln/>
        </p:spPr>
      </p:pic>
      <p:sp>
        <p:nvSpPr>
          <p:cNvPr id="4" name="3 CuadroTexto"/>
          <p:cNvSpPr txBox="1"/>
          <p:nvPr/>
        </p:nvSpPr>
        <p:spPr>
          <a:xfrm>
            <a:off x="1000100" y="6215082"/>
            <a:ext cx="64369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 smtClean="0"/>
              <a:t>PINTA DE LINEA AMARILLA PARA PERSONAS DISCAPACITADAS</a:t>
            </a:r>
            <a:endParaRPr lang="es-MX" dirty="0"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 txBox="1">
            <a:spLocks noChangeArrowheads="1"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marL="411480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buFontTx/>
              <a:buNone/>
              <a:tabLst/>
              <a:defRPr/>
            </a:pPr>
            <a:r>
              <a:rPr kumimoji="0" lang="es-ES" sz="1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    </a:t>
            </a:r>
            <a:r>
              <a:rPr kumimoji="0" lang="es-ES" sz="2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SEMANAL.</a:t>
            </a:r>
          </a:p>
          <a:p>
            <a:pPr marL="411480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buFontTx/>
              <a:buNone/>
              <a:tabLst/>
              <a:defRPr/>
            </a:pPr>
            <a:endParaRPr kumimoji="0" lang="es-ES" sz="20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11480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/>
              <a:buChar char=""/>
              <a:tabLst/>
              <a:defRPr/>
            </a:pPr>
            <a:r>
              <a:rPr kumimoji="0" lang="es-ES" sz="1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DEL 30 DE ABRIL AL 02 DE MAYO    $ 29,126.39</a:t>
            </a:r>
          </a:p>
          <a:p>
            <a:pPr marL="411480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/>
              <a:buChar char=""/>
              <a:tabLst/>
              <a:defRPr/>
            </a:pPr>
            <a:r>
              <a:rPr kumimoji="0" lang="es-ES" sz="1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DEL 07 DE MAYO AL 09 DE MAYO    $ 33,168.95</a:t>
            </a:r>
          </a:p>
          <a:p>
            <a:pPr marL="411480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/>
              <a:buChar char=""/>
              <a:tabLst/>
              <a:defRPr/>
            </a:pPr>
            <a:r>
              <a:rPr kumimoji="0" lang="es-ES" sz="1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DEL 14 DE MAYO AL 16 DE MAYO    $ 31,036.95</a:t>
            </a:r>
          </a:p>
          <a:p>
            <a:pPr marL="411480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/>
              <a:buChar char=""/>
              <a:tabLst/>
              <a:defRPr/>
            </a:pPr>
            <a:r>
              <a:rPr kumimoji="0" lang="es-ES" sz="1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DEL 21 DE MAYO AL 23 DE MAYO    $ 31,687.30</a:t>
            </a:r>
          </a:p>
          <a:p>
            <a:pPr marL="411480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buFontTx/>
              <a:buNone/>
              <a:tabLst/>
              <a:defRPr/>
            </a:pPr>
            <a:endParaRPr kumimoji="0" lang="es-ES" sz="16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11480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buFontTx/>
              <a:buNone/>
              <a:tabLst/>
              <a:defRPr/>
            </a:pPr>
            <a:r>
              <a:rPr kumimoji="0" lang="es-ES" sz="1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    </a:t>
            </a:r>
            <a:r>
              <a:rPr kumimoji="0" lang="es-ES" sz="2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DOMINICAL.</a:t>
            </a:r>
          </a:p>
          <a:p>
            <a:pPr marL="411480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buFontTx/>
              <a:buNone/>
              <a:tabLst/>
              <a:defRPr/>
            </a:pPr>
            <a:endParaRPr kumimoji="0" lang="es-ES" sz="20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11480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/>
              <a:buChar char=""/>
              <a:tabLst/>
              <a:defRPr/>
            </a:pPr>
            <a:r>
              <a:rPr kumimoji="0" lang="es-ES" sz="1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DOMINGO  5  DE MAYO.  $ 2,962.00</a:t>
            </a:r>
          </a:p>
          <a:p>
            <a:pPr marL="411480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/>
              <a:buChar char=""/>
              <a:tabLst/>
              <a:defRPr/>
            </a:pPr>
            <a:r>
              <a:rPr kumimoji="0" lang="es-ES" sz="1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DOMINGO 12 DE MAYO.  $ 2,728.00</a:t>
            </a:r>
          </a:p>
          <a:p>
            <a:pPr marL="411480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/>
              <a:buChar char=""/>
              <a:tabLst/>
              <a:defRPr/>
            </a:pPr>
            <a:r>
              <a:rPr kumimoji="0" lang="es-ES" sz="1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DOMINGO 19 DE MAYO.  $ 3,041.00</a:t>
            </a:r>
          </a:p>
          <a:p>
            <a:pPr marL="411480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/>
              <a:buChar char=""/>
              <a:tabLst/>
              <a:defRPr/>
            </a:pPr>
            <a:r>
              <a:rPr kumimoji="0" lang="es-ES" sz="1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DOMINGO 26 DE MAYO.  $ 2,851.00</a:t>
            </a:r>
          </a:p>
          <a:p>
            <a:pPr marL="411480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buFontTx/>
              <a:buNone/>
              <a:tabLst/>
              <a:defRPr/>
            </a:pPr>
            <a:endParaRPr kumimoji="0" lang="es-ES" sz="16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11480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buFontTx/>
              <a:buNone/>
              <a:tabLst/>
              <a:defRPr/>
            </a:pPr>
            <a:endParaRPr kumimoji="0" lang="es-ES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2 CuadroTexto"/>
          <p:cNvSpPr txBox="1"/>
          <p:nvPr/>
        </p:nvSpPr>
        <p:spPr>
          <a:xfrm>
            <a:off x="571472" y="928670"/>
            <a:ext cx="46649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 smtClean="0"/>
              <a:t>INGRESOS DEL TIANGUIS MUNICIPAL BAÑOS</a:t>
            </a:r>
            <a:endParaRPr lang="es-MX" dirty="0"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2928926" y="1928802"/>
            <a:ext cx="2900153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5400" dirty="0" smtClean="0"/>
              <a:t>ASEO</a:t>
            </a:r>
          </a:p>
          <a:p>
            <a:pPr algn="ctr"/>
            <a:endParaRPr lang="es-MX" sz="5400" dirty="0" smtClean="0"/>
          </a:p>
          <a:p>
            <a:pPr algn="ctr"/>
            <a:r>
              <a:rPr lang="es-MX" sz="5400" dirty="0" smtClean="0"/>
              <a:t>PUBLICO</a:t>
            </a:r>
            <a:endParaRPr lang="es-MX" sz="5400" dirty="0"/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SC0001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9" y="357166"/>
            <a:ext cx="4357718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DSC0001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00628" y="2214554"/>
            <a:ext cx="3714776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CuadroTexto"/>
          <p:cNvSpPr txBox="1"/>
          <p:nvPr/>
        </p:nvSpPr>
        <p:spPr>
          <a:xfrm>
            <a:off x="1142976" y="6143644"/>
            <a:ext cx="37330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 smtClean="0"/>
              <a:t>LIMPIEZA INGRESO DE LA LAGUNA </a:t>
            </a:r>
            <a:endParaRPr lang="es-MX" dirty="0"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SC0010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034" y="428604"/>
            <a:ext cx="3929090" cy="27495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 descr="DSC0010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43438" y="2571744"/>
            <a:ext cx="4286280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SC0004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571480"/>
            <a:ext cx="4071966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 descr="DSC00039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00562" y="2928934"/>
            <a:ext cx="4357718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CuadroTexto"/>
          <p:cNvSpPr txBox="1"/>
          <p:nvPr/>
        </p:nvSpPr>
        <p:spPr>
          <a:xfrm>
            <a:off x="1357290" y="5929330"/>
            <a:ext cx="43332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 smtClean="0"/>
              <a:t>LIMPIEZA DE LA AV. CARLOS VILLASEÑOR</a:t>
            </a:r>
            <a:endParaRPr lang="es-MX" dirty="0"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SC0022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500042"/>
            <a:ext cx="4214842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 descr="DSC0022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86314" y="2357430"/>
            <a:ext cx="4143404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CuadroTexto"/>
          <p:cNvSpPr txBox="1"/>
          <p:nvPr/>
        </p:nvSpPr>
        <p:spPr>
          <a:xfrm>
            <a:off x="0" y="6143644"/>
            <a:ext cx="76197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 smtClean="0"/>
              <a:t>LIMPIEZA DE  MACHUELOS Y BANQUETAS POR VISITAS DEL GOBERNADOR</a:t>
            </a:r>
            <a:endParaRPr lang="es-MX" dirty="0"/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SC0014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571480"/>
            <a:ext cx="3987237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 descr="DSC0014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00562" y="2214554"/>
            <a:ext cx="4286280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CuadroTexto"/>
          <p:cNvSpPr txBox="1"/>
          <p:nvPr/>
        </p:nvSpPr>
        <p:spPr>
          <a:xfrm>
            <a:off x="714348" y="5929330"/>
            <a:ext cx="51158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 smtClean="0"/>
              <a:t>LIMPIEZA DE REJILLA EN LA CALLE GALEANA</a:t>
            </a:r>
            <a:endParaRPr lang="es-MX" dirty="0"/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SC0003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034" y="428604"/>
            <a:ext cx="3857652" cy="3150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 descr="DSC00080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72000" y="2500306"/>
            <a:ext cx="4071966" cy="29321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CuadroTexto"/>
          <p:cNvSpPr txBox="1"/>
          <p:nvPr/>
        </p:nvSpPr>
        <p:spPr>
          <a:xfrm>
            <a:off x="785786" y="6000768"/>
            <a:ext cx="58686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 smtClean="0"/>
              <a:t>LIMPIEZA DE  DESAGUE  DE CANAL CARLOS VILLASEÑOR</a:t>
            </a:r>
            <a:endParaRPr lang="es-MX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Mis documentos\mayo mercados\FOTOS MAYO\DSC0459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8000" y="381000"/>
            <a:ext cx="8128000" cy="6096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SC0011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285728"/>
            <a:ext cx="4214842" cy="3163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CuadroTexto"/>
          <p:cNvSpPr txBox="1"/>
          <p:nvPr/>
        </p:nvSpPr>
        <p:spPr>
          <a:xfrm>
            <a:off x="214282" y="6143644"/>
            <a:ext cx="32892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 smtClean="0"/>
              <a:t>CAMPAÑA LIMPIEMOS MEXICO</a:t>
            </a:r>
            <a:endParaRPr lang="es-MX" dirty="0"/>
          </a:p>
        </p:txBody>
      </p:sp>
      <p:pic>
        <p:nvPicPr>
          <p:cNvPr id="7171" name="Picture 3" descr="DSC0011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929190" y="2071678"/>
            <a:ext cx="3857652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SC0012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1" y="285728"/>
            <a:ext cx="4169201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 descr="DSC00119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14876" y="2357430"/>
            <a:ext cx="4071966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SC0012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428604"/>
            <a:ext cx="4023249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 descr="DSC0008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43438" y="2285992"/>
            <a:ext cx="4143404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DSC0000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642918"/>
            <a:ext cx="4214842" cy="3156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CuadroTexto"/>
          <p:cNvSpPr txBox="1"/>
          <p:nvPr/>
        </p:nvSpPr>
        <p:spPr>
          <a:xfrm>
            <a:off x="357158" y="5929330"/>
            <a:ext cx="42100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 smtClean="0"/>
              <a:t>LIMPIEZA VARIAS CALLES DE LA CIUDAD</a:t>
            </a:r>
            <a:endParaRPr lang="es-MX" dirty="0"/>
          </a:p>
        </p:txBody>
      </p:sp>
      <p:pic>
        <p:nvPicPr>
          <p:cNvPr id="10243" name="Picture 3" descr="DSC0000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72000" y="1857364"/>
            <a:ext cx="4357718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opia de DSC0016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1" y="357166"/>
            <a:ext cx="4286280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3" descr="DSC0014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72000" y="2214554"/>
            <a:ext cx="4214842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DSC0017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500042"/>
            <a:ext cx="4214842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3" descr="DSC0017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72000" y="2571744"/>
            <a:ext cx="4214842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opia (2) de DSC0015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1" y="357166"/>
            <a:ext cx="4377709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3" descr="Copia (2) de DSC00160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57752" y="2500306"/>
            <a:ext cx="4071966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DSC0017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357166"/>
            <a:ext cx="4286280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3" descr="DSC00179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86314" y="2285992"/>
            <a:ext cx="4143404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3071802" y="2428868"/>
            <a:ext cx="2502416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4000" dirty="0" smtClean="0"/>
              <a:t>PARQUES</a:t>
            </a:r>
          </a:p>
          <a:p>
            <a:pPr algn="ctr"/>
            <a:r>
              <a:rPr lang="es-MX" sz="4000" dirty="0" smtClean="0"/>
              <a:t>Y</a:t>
            </a:r>
          </a:p>
          <a:p>
            <a:pPr algn="ctr"/>
            <a:r>
              <a:rPr lang="es-MX" sz="4000" dirty="0" smtClean="0"/>
              <a:t>JARDINES</a:t>
            </a:r>
            <a:endParaRPr lang="es-MX" sz="4000" dirty="0"/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Imagen" descr="G:\DCIM\101MSDCF\DSC05090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43438" y="2643182"/>
            <a:ext cx="4071966" cy="30445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3 Imagen" descr="G:\DCIM\101MSDCF\DSC05087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7158" y="428604"/>
            <a:ext cx="4214842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Rectángulo"/>
          <p:cNvSpPr/>
          <p:nvPr/>
        </p:nvSpPr>
        <p:spPr>
          <a:xfrm>
            <a:off x="428596" y="5857892"/>
            <a:ext cx="80010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dirty="0" smtClean="0"/>
              <a:t>COLOCACION DE PLANTAS EN LA DIOSA ZAPOTLATENA</a:t>
            </a:r>
            <a:endParaRPr lang="es-MX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Mis documentos\mayo mercados\FOTOS MAYO\DSC0460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285728"/>
            <a:ext cx="4381531" cy="3286148"/>
          </a:xfrm>
          <a:prstGeom prst="rect">
            <a:avLst/>
          </a:prstGeom>
          <a:noFill/>
        </p:spPr>
      </p:pic>
      <p:pic>
        <p:nvPicPr>
          <p:cNvPr id="7171" name="Picture 3" descr="D:\Mis documentos\mayo mercados\FOTOS MAYO\DSC0460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14876" y="3143248"/>
            <a:ext cx="4064000" cy="304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Imagen" descr="I:\Imágenes\Foto0119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1071546"/>
            <a:ext cx="7143800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I:\Imágenes\Foto0129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714356"/>
            <a:ext cx="4286280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4 Imagen" descr="I:\Imágenes\Foto0222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43438" y="2071678"/>
            <a:ext cx="4214842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4385" name="Rectangle 1"/>
          <p:cNvSpPr>
            <a:spLocks noChangeArrowheads="1"/>
          </p:cNvSpPr>
          <p:nvPr/>
        </p:nvSpPr>
        <p:spPr bwMode="auto">
          <a:xfrm>
            <a:off x="0" y="6000768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165475" algn="l"/>
              </a:tabLst>
            </a:pPr>
            <a:r>
              <a:rPr kumimoji="0" lang="es-ES_tradnl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INGRESO PONIENTE ELABORACION DE JARDINERA EN EL INGRESO PONIENTE</a:t>
            </a:r>
            <a:endParaRPr kumimoji="0" lang="es-ES_tradnl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Imagen" descr="E:\DCIM\101MSDCF\DSC05261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571480"/>
            <a:ext cx="4214842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6 Imagen" descr="E:\DCIM\101MSDCF\DSC05329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86314" y="2428868"/>
            <a:ext cx="4071966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7697" name="Rectangle 1"/>
          <p:cNvSpPr>
            <a:spLocks noChangeArrowheads="1"/>
          </p:cNvSpPr>
          <p:nvPr/>
        </p:nvSpPr>
        <p:spPr bwMode="auto">
          <a:xfrm>
            <a:off x="857224" y="5929330"/>
            <a:ext cx="345934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165475" algn="l"/>
              </a:tabLst>
            </a:pPr>
            <a:r>
              <a:rPr kumimoji="0" lang="es-ES_tradnl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INGRESO PONIENTE ELABORACION DE JARDINERAS</a:t>
            </a:r>
            <a:endParaRPr kumimoji="0" lang="es-ES_tradnl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E:\DCIM\101MSDCF\DSC05271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500042"/>
            <a:ext cx="4357718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2 Imagen" descr="E:\DCIM\101MSDCF\DSC05272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57752" y="2357430"/>
            <a:ext cx="3929090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5649" name="Rectangle 1"/>
          <p:cNvSpPr>
            <a:spLocks noChangeArrowheads="1"/>
          </p:cNvSpPr>
          <p:nvPr/>
        </p:nvSpPr>
        <p:spPr bwMode="auto">
          <a:xfrm>
            <a:off x="0" y="6143644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165475" algn="l"/>
              </a:tabLst>
            </a:pPr>
            <a:r>
              <a:rPr kumimoji="0" lang="es-ES_tradnl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VACUNACION DE ARBOLADO DEL PARQUE ECOLOGICO LAS PEÑAS</a:t>
            </a:r>
            <a:endParaRPr kumimoji="0" lang="es-ES_tradnl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Imagen" descr="E:\DCIM\101MSDCF\DSC05265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642918"/>
            <a:ext cx="4429124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6 Imagen" descr="E:\DCIM\101MSDCF\DSC05266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86314" y="2285992"/>
            <a:ext cx="4000528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6673" name="Rectangle 1"/>
          <p:cNvSpPr>
            <a:spLocks noChangeArrowheads="1"/>
          </p:cNvSpPr>
          <p:nvPr/>
        </p:nvSpPr>
        <p:spPr bwMode="auto">
          <a:xfrm>
            <a:off x="0" y="6000768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165475" algn="l"/>
              </a:tabLst>
            </a:pPr>
            <a:r>
              <a:rPr kumimoji="0" lang="es-ES_tradnl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FUMIGACION EN EL INGRESO PONIENTE</a:t>
            </a:r>
            <a:endParaRPr kumimoji="0" lang="es-ES_tradnl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I:\DCIM\Camera\2013-04-29 08.21.54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357166"/>
            <a:ext cx="3929090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2 Imagen" descr="I:\Imágenes\Foto0102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429124" y="2357430"/>
            <a:ext cx="4429156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I:\DCIM\Camera\2013-04-29 11.04.12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428604"/>
            <a:ext cx="4071966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2 Imagen" descr="I:\Imágenes\Foto0104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43438" y="2357430"/>
            <a:ext cx="4143404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G:\DCIM\fotos\DSC05014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596" y="428604"/>
            <a:ext cx="4071966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2 Imagen" descr="I:\Imágenes\Foto0103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00562" y="1928802"/>
            <a:ext cx="4286280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6072206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_tradnl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PODA CON EL PELICANO EN LA COL. CRUZ ROJA SOCORRISMO Nº 19</a:t>
            </a:r>
            <a:endParaRPr kumimoji="0" lang="es-ES_tradnl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G:\DCIM\101MSDCF\DSC05072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357166"/>
            <a:ext cx="4429156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2 Imagen" descr="I:\Imágenes\Foto0096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86314" y="1785926"/>
            <a:ext cx="4071966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6072206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_tradnl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PODA CON EL PELICANO EN LA CALZADA MADERO Y CARRANZA</a:t>
            </a:r>
            <a:endParaRPr kumimoji="0" lang="es-ES_tradnl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E:\DCIM\101MSDCF\DSC05062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500042"/>
            <a:ext cx="3929090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2 Imagen" descr="I:\Imágenes\Foto0107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429124" y="2000240"/>
            <a:ext cx="4286280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8305" name="Rectangle 1"/>
          <p:cNvSpPr>
            <a:spLocks noChangeArrowheads="1"/>
          </p:cNvSpPr>
          <p:nvPr/>
        </p:nvSpPr>
        <p:spPr bwMode="auto">
          <a:xfrm>
            <a:off x="0" y="6000768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_tradnl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PODA CON TIJERA COL. LOS ENCINOS</a:t>
            </a:r>
            <a:endParaRPr kumimoji="0" lang="es-ES_tradnl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Mis documentos\mayo mercados\FOTOS MAYO\DSC0462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285728"/>
            <a:ext cx="4071966" cy="3429024"/>
          </a:xfrm>
          <a:prstGeom prst="rect">
            <a:avLst/>
          </a:prstGeom>
          <a:noFill/>
        </p:spPr>
      </p:pic>
      <p:pic>
        <p:nvPicPr>
          <p:cNvPr id="8195" name="Picture 3" descr="D:\Mis documentos\mayo mercados\FOTOS MAYO\DSC04614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429124" y="2928934"/>
            <a:ext cx="4206876" cy="315515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magen" descr="I:\DCIM\Camera\2013-04-30 08.43.45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428604"/>
            <a:ext cx="4286280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5 Imagen" descr="I:\DCIM\Camera\2013-04-30 08.43.45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43438" y="1500174"/>
            <a:ext cx="4143404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425" name="Rectangle 1"/>
          <p:cNvSpPr>
            <a:spLocks noChangeArrowheads="1"/>
          </p:cNvSpPr>
          <p:nvPr/>
        </p:nvSpPr>
        <p:spPr bwMode="auto">
          <a:xfrm>
            <a:off x="214282" y="6000768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_tradnl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PODA CON TIJERA EN LA AV. SERAFIN VAZQUEZ</a:t>
            </a:r>
            <a:endParaRPr kumimoji="0" lang="es-ES_tradnl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I:\DCIM\Camera\2013-04-30 09.04.13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357166"/>
            <a:ext cx="4214842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2 Imagen" descr="I:\Imágenes\Foto0098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43438" y="1928802"/>
            <a:ext cx="4214842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9329" name="Rectangle 1"/>
          <p:cNvSpPr>
            <a:spLocks noChangeArrowheads="1"/>
          </p:cNvSpPr>
          <p:nvPr/>
        </p:nvSpPr>
        <p:spPr bwMode="auto">
          <a:xfrm>
            <a:off x="214282" y="5857892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_tradnl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PODA CON TIJERA EN LA  CALZADA MADERO I CARRANZA</a:t>
            </a:r>
            <a:endParaRPr kumimoji="0" lang="es-ES_tradnl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C:\Users\eva\Documents\Nueva carpeta (4)\Camera\2013-02-19 08.24.04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357166"/>
            <a:ext cx="4143404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2 Imagen" descr="G:\DCIM\101MSDCF\DSC05105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72000" y="1643050"/>
            <a:ext cx="4143404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4449" name="Rectangle 1"/>
          <p:cNvSpPr>
            <a:spLocks noChangeArrowheads="1"/>
          </p:cNvSpPr>
          <p:nvPr/>
        </p:nvSpPr>
        <p:spPr bwMode="auto">
          <a:xfrm>
            <a:off x="214282" y="5857892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_tradnl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PODA CON TIJERA AV. MANUEL M. DIEGUEZ</a:t>
            </a:r>
            <a:endParaRPr kumimoji="0" lang="es-ES_tradnl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G:\DCIM\101MSDCF\DSC05068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596" y="357166"/>
            <a:ext cx="4286280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2 Imagen" descr="I:\Imágenes\Foto0100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57752" y="1714488"/>
            <a:ext cx="3929090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0353" name="Rectangle 1"/>
          <p:cNvSpPr>
            <a:spLocks noChangeArrowheads="1"/>
          </p:cNvSpPr>
          <p:nvPr/>
        </p:nvSpPr>
        <p:spPr bwMode="auto">
          <a:xfrm>
            <a:off x="214282" y="6000768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PODA DE PASTO LATERAL DEL INGRESO PONIENTE</a:t>
            </a:r>
            <a:endParaRPr kumimoji="0" lang="es-E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E:\DCIM\101MSDCF\DSC05060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357166"/>
            <a:ext cx="4357718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2 Imagen" descr="I:\Imágenes\Foto0105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57752" y="1928802"/>
            <a:ext cx="4000528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1377" name="Rectangle 1"/>
          <p:cNvSpPr>
            <a:spLocks noChangeArrowheads="1"/>
          </p:cNvSpPr>
          <p:nvPr/>
        </p:nvSpPr>
        <p:spPr bwMode="auto">
          <a:xfrm>
            <a:off x="0" y="6072206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_tradnl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PODA DE PASTO COL. LOS ENCINOS</a:t>
            </a:r>
            <a:endParaRPr kumimoji="0" lang="es-ES_tradnl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I:\DCIM\Camera\2013-04-30 09.02.32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428604"/>
            <a:ext cx="4286280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2 Imagen" descr="I:\Imágenes\Foto0099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43438" y="1857364"/>
            <a:ext cx="4143404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Rectángulo"/>
          <p:cNvSpPr/>
          <p:nvPr/>
        </p:nvSpPr>
        <p:spPr>
          <a:xfrm>
            <a:off x="1000100" y="5786454"/>
            <a:ext cx="77153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dirty="0" smtClean="0"/>
              <a:t>CALZADA MADERO I. CARRANZA LIMPIEZA DE BANQUETAS</a:t>
            </a:r>
            <a:endParaRPr lang="es-MX" dirty="0"/>
          </a:p>
        </p:txBody>
      </p: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I:\Imágenes\Foto0137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034" y="571480"/>
            <a:ext cx="4143404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2 Imagen" descr="I:\Imágenes\Foto0207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86314" y="2071678"/>
            <a:ext cx="4071966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6497" name="Rectangle 1"/>
          <p:cNvSpPr>
            <a:spLocks noChangeArrowheads="1"/>
          </p:cNvSpPr>
          <p:nvPr/>
        </p:nvSpPr>
        <p:spPr bwMode="auto">
          <a:xfrm>
            <a:off x="0" y="6000768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_tradnl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PODA CON EL PELICANO EN EL FRESNITO</a:t>
            </a:r>
            <a:endParaRPr kumimoji="0" lang="es-ES_tradnl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I:\Imágenes\Foto0151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500042"/>
            <a:ext cx="4071966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2 Imagen" descr="I:\Imágenes\Foto0250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00562" y="1857364"/>
            <a:ext cx="4286280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7521" name="Rectangle 1"/>
          <p:cNvSpPr>
            <a:spLocks noChangeArrowheads="1"/>
          </p:cNvSpPr>
          <p:nvPr/>
        </p:nvSpPr>
        <p:spPr bwMode="auto">
          <a:xfrm>
            <a:off x="0" y="5857892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_tradnl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RETIRO DE ARBOL SECO EN GONZALO CURIEL ESQ. ALDAMA</a:t>
            </a:r>
            <a:endParaRPr kumimoji="0" lang="es-ES_tradnl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I:\Imágenes\Foto0124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596" y="428604"/>
            <a:ext cx="4143404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2 Imagen" descr="I:\Imágenes\Foto0190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86314" y="1142984"/>
            <a:ext cx="4047108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0593" name="Rectangle 1"/>
          <p:cNvSpPr>
            <a:spLocks noChangeArrowheads="1"/>
          </p:cNvSpPr>
          <p:nvPr/>
        </p:nvSpPr>
        <p:spPr bwMode="auto">
          <a:xfrm>
            <a:off x="0" y="6072206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_tradnl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PODA CON PELICANO COL. PROVIPO</a:t>
            </a:r>
            <a:endParaRPr kumimoji="0" lang="es-ES_tradnl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I:\Imágenes\Foto0159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357166"/>
            <a:ext cx="4286280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2 Imagen" descr="I:\Imágenes\Foto0186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43438" y="1785926"/>
            <a:ext cx="4143404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1617" name="Rectangle 1"/>
          <p:cNvSpPr>
            <a:spLocks noChangeArrowheads="1"/>
          </p:cNvSpPr>
          <p:nvPr/>
        </p:nvSpPr>
        <p:spPr bwMode="auto">
          <a:xfrm>
            <a:off x="0" y="6000768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165475" algn="l"/>
              </a:tabLst>
            </a:pPr>
            <a:r>
              <a:rPr kumimoji="0" lang="es-ES_tradnl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PODA CON PELICANO COL. ACFE ADRA QUERETARO NORTE</a:t>
            </a:r>
            <a:endParaRPr kumimoji="0" lang="es-ES_tradnl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undición">
  <a:themeElements>
    <a:clrScheme name="Fundición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Fundición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undición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856</TotalTime>
  <Words>1497</Words>
  <Application>Microsoft Office PowerPoint</Application>
  <PresentationFormat>Presentación en pantalla (4:3)</PresentationFormat>
  <Paragraphs>218</Paragraphs>
  <Slides>142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142</vt:i4>
      </vt:variant>
    </vt:vector>
  </HeadingPairs>
  <TitlesOfParts>
    <vt:vector size="143" baseType="lpstr">
      <vt:lpstr>Fundición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Diapositiva 27</vt:lpstr>
      <vt:lpstr>Diapositiva 28</vt:lpstr>
      <vt:lpstr>Diapositiva 29</vt:lpstr>
      <vt:lpstr>Diapositiva 30</vt:lpstr>
      <vt:lpstr>Diapositiva 31</vt:lpstr>
      <vt:lpstr>Diapositiva 32</vt:lpstr>
      <vt:lpstr>Diapositiva 33</vt:lpstr>
      <vt:lpstr>Diapositiva 34</vt:lpstr>
      <vt:lpstr>Diapositiva 35</vt:lpstr>
      <vt:lpstr>Diapositiva 36</vt:lpstr>
      <vt:lpstr>Diapositiva 37</vt:lpstr>
      <vt:lpstr>Diapositiva 38</vt:lpstr>
      <vt:lpstr>Diapositiva 39</vt:lpstr>
      <vt:lpstr>Diapositiva 40</vt:lpstr>
      <vt:lpstr>Diapositiva 41</vt:lpstr>
      <vt:lpstr>Diapositiva 42</vt:lpstr>
      <vt:lpstr>Diapositiva 43</vt:lpstr>
      <vt:lpstr>Diapositiva 44</vt:lpstr>
      <vt:lpstr>Diapositiva 45</vt:lpstr>
      <vt:lpstr>Diapositiva 46</vt:lpstr>
      <vt:lpstr>Diapositiva 47</vt:lpstr>
      <vt:lpstr>Diapositiva 48</vt:lpstr>
      <vt:lpstr>Diapositiva 49</vt:lpstr>
      <vt:lpstr>Diapositiva 50</vt:lpstr>
      <vt:lpstr>Diapositiva 51</vt:lpstr>
      <vt:lpstr>Diapositiva 52</vt:lpstr>
      <vt:lpstr>Diapositiva 53</vt:lpstr>
      <vt:lpstr>Diapositiva 54</vt:lpstr>
      <vt:lpstr>Diapositiva 55</vt:lpstr>
      <vt:lpstr>Diapositiva 56</vt:lpstr>
      <vt:lpstr>Diapositiva 57</vt:lpstr>
      <vt:lpstr>Diapositiva 58</vt:lpstr>
      <vt:lpstr>Diapositiva 59</vt:lpstr>
      <vt:lpstr>Diapositiva 60</vt:lpstr>
      <vt:lpstr>Diapositiva 61</vt:lpstr>
      <vt:lpstr>Diapositiva 62</vt:lpstr>
      <vt:lpstr>Diapositiva 63</vt:lpstr>
      <vt:lpstr>Diapositiva 64</vt:lpstr>
      <vt:lpstr>Diapositiva 65</vt:lpstr>
      <vt:lpstr>Diapositiva 66</vt:lpstr>
      <vt:lpstr>Diapositiva 67</vt:lpstr>
      <vt:lpstr>Diapositiva 68</vt:lpstr>
      <vt:lpstr>Diapositiva 69</vt:lpstr>
      <vt:lpstr>Diapositiva 70</vt:lpstr>
      <vt:lpstr>Diapositiva 71</vt:lpstr>
      <vt:lpstr>Diapositiva 72</vt:lpstr>
      <vt:lpstr>Diapositiva 73</vt:lpstr>
      <vt:lpstr>Diapositiva 74</vt:lpstr>
      <vt:lpstr>Diapositiva 75</vt:lpstr>
      <vt:lpstr>Diapositiva 76</vt:lpstr>
      <vt:lpstr>Diapositiva 77</vt:lpstr>
      <vt:lpstr>Diapositiva 78</vt:lpstr>
      <vt:lpstr>Diapositiva 79</vt:lpstr>
      <vt:lpstr>Diapositiva 80</vt:lpstr>
      <vt:lpstr>Diapositiva 81</vt:lpstr>
      <vt:lpstr>Diapositiva 82</vt:lpstr>
      <vt:lpstr>Diapositiva 83</vt:lpstr>
      <vt:lpstr>Diapositiva 84</vt:lpstr>
      <vt:lpstr>Diapositiva 85</vt:lpstr>
      <vt:lpstr>Diapositiva 86</vt:lpstr>
      <vt:lpstr>Diapositiva 87</vt:lpstr>
      <vt:lpstr>Diapositiva 88</vt:lpstr>
      <vt:lpstr>Diapositiva 89</vt:lpstr>
      <vt:lpstr>Diapositiva 90</vt:lpstr>
      <vt:lpstr>Diapositiva 91</vt:lpstr>
      <vt:lpstr>Diapositiva 92</vt:lpstr>
      <vt:lpstr>Diapositiva 93</vt:lpstr>
      <vt:lpstr>Diapositiva 94</vt:lpstr>
      <vt:lpstr>Diapositiva 95</vt:lpstr>
      <vt:lpstr>Diapositiva 96</vt:lpstr>
      <vt:lpstr>Diapositiva 97</vt:lpstr>
      <vt:lpstr>Diapositiva 98</vt:lpstr>
      <vt:lpstr>Diapositiva 99</vt:lpstr>
      <vt:lpstr>Diapositiva 100</vt:lpstr>
      <vt:lpstr>Diapositiva 101</vt:lpstr>
      <vt:lpstr>Diapositiva 102</vt:lpstr>
      <vt:lpstr>Diapositiva 103</vt:lpstr>
      <vt:lpstr>Diapositiva 104</vt:lpstr>
      <vt:lpstr>Diapositiva 105</vt:lpstr>
      <vt:lpstr>Diapositiva 106</vt:lpstr>
      <vt:lpstr>Diapositiva 107</vt:lpstr>
      <vt:lpstr>Diapositiva 108</vt:lpstr>
      <vt:lpstr>Diapositiva 109</vt:lpstr>
      <vt:lpstr>Diapositiva 110</vt:lpstr>
      <vt:lpstr>Diapositiva 111</vt:lpstr>
      <vt:lpstr>Diapositiva 112</vt:lpstr>
      <vt:lpstr>Diapositiva 113</vt:lpstr>
      <vt:lpstr>Diapositiva 114</vt:lpstr>
      <vt:lpstr>Diapositiva 115</vt:lpstr>
      <vt:lpstr>Diapositiva 116</vt:lpstr>
      <vt:lpstr>Diapositiva 117</vt:lpstr>
      <vt:lpstr>Diapositiva 118</vt:lpstr>
      <vt:lpstr>Diapositiva 119</vt:lpstr>
      <vt:lpstr>Diapositiva 120</vt:lpstr>
      <vt:lpstr>Diapositiva 121</vt:lpstr>
      <vt:lpstr>Diapositiva 122</vt:lpstr>
      <vt:lpstr>Diapositiva 123</vt:lpstr>
      <vt:lpstr>Diapositiva 124</vt:lpstr>
      <vt:lpstr>Diapositiva 125</vt:lpstr>
      <vt:lpstr>Diapositiva 126</vt:lpstr>
      <vt:lpstr>Diapositiva 127</vt:lpstr>
      <vt:lpstr>Diapositiva 128</vt:lpstr>
      <vt:lpstr>Diapositiva 129</vt:lpstr>
      <vt:lpstr>Diapositiva 130</vt:lpstr>
      <vt:lpstr>Diapositiva 131</vt:lpstr>
      <vt:lpstr>Diapositiva 132</vt:lpstr>
      <vt:lpstr>Diapositiva 133</vt:lpstr>
      <vt:lpstr>Diapositiva 134</vt:lpstr>
      <vt:lpstr>Diapositiva 135</vt:lpstr>
      <vt:lpstr>Diapositiva 136</vt:lpstr>
      <vt:lpstr>Diapositiva 137</vt:lpstr>
      <vt:lpstr>Diapositiva 138</vt:lpstr>
      <vt:lpstr>Diapositiva 139</vt:lpstr>
      <vt:lpstr>Diapositiva 140</vt:lpstr>
      <vt:lpstr>Diapositiva 141</vt:lpstr>
      <vt:lpstr>Diapositiva 142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monica.figueroa</dc:creator>
  <cp:lastModifiedBy>Hilda Raquel Morales Arias</cp:lastModifiedBy>
  <cp:revision>83</cp:revision>
  <dcterms:created xsi:type="dcterms:W3CDTF">2013-06-03T18:45:32Z</dcterms:created>
  <dcterms:modified xsi:type="dcterms:W3CDTF">2013-06-18T17:13:01Z</dcterms:modified>
</cp:coreProperties>
</file>